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10287000" cx="18288000"/>
  <p:notesSz cx="6858000" cy="9144000"/>
  <p:embeddedFontLst>
    <p:embeddedFont>
      <p:font typeface="Arimo"/>
      <p:bold r:id="rId33"/>
      <p:boldItalic r:id="rId34"/>
    </p:embeddedFont>
    <p:embeddedFont>
      <p:font typeface="Roboto Condensed"/>
      <p:bold r:id="rId35"/>
      <p:boldItalic r:id="rId36"/>
    </p:embeddedFont>
    <p:embeddedFont>
      <p:font typeface="Libre Baskerville"/>
      <p:regular r:id="rId37"/>
      <p:bold r:id="rId38"/>
      <p:italic r:id="rId39"/>
    </p:embeddedFont>
    <p:embeddedFont>
      <p:font typeface="Open Sans Light"/>
      <p:regular r:id="rId40"/>
      <p:bold r:id="rId41"/>
      <p:italic r:id="rId42"/>
      <p:boldItalic r:id="rId43"/>
    </p:embeddedFont>
    <p:embeddedFont>
      <p:font typeface="Open Sans"/>
      <p:bold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6" roundtripDataSignature="AMtx7mjjvSOzILhPvPBs+FKitl3ZdL3uH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Light-italic.fntdata"/><Relationship Id="rId41" Type="http://schemas.openxmlformats.org/officeDocument/2006/relationships/font" Target="fonts/OpenSansLight-bold.fntdata"/><Relationship Id="rId22" Type="http://schemas.openxmlformats.org/officeDocument/2006/relationships/slide" Target="slides/slide17.xml"/><Relationship Id="rId44" Type="http://schemas.openxmlformats.org/officeDocument/2006/relationships/font" Target="fonts/OpenSans-bold.fntdata"/><Relationship Id="rId21" Type="http://schemas.openxmlformats.org/officeDocument/2006/relationships/slide" Target="slides/slide16.xml"/><Relationship Id="rId43" Type="http://schemas.openxmlformats.org/officeDocument/2006/relationships/font" Target="fonts/OpenSansLight-boldItalic.fntdata"/><Relationship Id="rId24" Type="http://schemas.openxmlformats.org/officeDocument/2006/relationships/slide" Target="slides/slide19.xml"/><Relationship Id="rId46" Type="http://customschemas.google.com/relationships/presentationmetadata" Target="metadata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imo-bold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RobotoCondensed-bold.fntdata"/><Relationship Id="rId12" Type="http://schemas.openxmlformats.org/officeDocument/2006/relationships/slide" Target="slides/slide7.xml"/><Relationship Id="rId34" Type="http://schemas.openxmlformats.org/officeDocument/2006/relationships/font" Target="fonts/Arimo-boldItalic.fntdata"/><Relationship Id="rId15" Type="http://schemas.openxmlformats.org/officeDocument/2006/relationships/slide" Target="slides/slide10.xml"/><Relationship Id="rId37" Type="http://schemas.openxmlformats.org/officeDocument/2006/relationships/font" Target="fonts/LibreBaskerville-regular.fntdata"/><Relationship Id="rId14" Type="http://schemas.openxmlformats.org/officeDocument/2006/relationships/slide" Target="slides/slide9.xml"/><Relationship Id="rId36" Type="http://schemas.openxmlformats.org/officeDocument/2006/relationships/font" Target="fonts/RobotoCondensed-boldItalic.fntdata"/><Relationship Id="rId17" Type="http://schemas.openxmlformats.org/officeDocument/2006/relationships/slide" Target="slides/slide12.xml"/><Relationship Id="rId39" Type="http://schemas.openxmlformats.org/officeDocument/2006/relationships/font" Target="fonts/LibreBaskerville-italic.fntdata"/><Relationship Id="rId16" Type="http://schemas.openxmlformats.org/officeDocument/2006/relationships/slide" Target="slides/slide11.xml"/><Relationship Id="rId38" Type="http://schemas.openxmlformats.org/officeDocument/2006/relationships/font" Target="fonts/LibreBaskervill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1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1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2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1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3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1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1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4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1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5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1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1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1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6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1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1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1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1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1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1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2" name="Google Shape;542;p1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1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1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19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1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1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1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0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20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20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20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0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0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1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21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21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2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1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21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2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2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2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25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2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2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2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2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3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4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7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7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7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8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8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9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9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09.05.2022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:notes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9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3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3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3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3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3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3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5" Type="http://schemas.openxmlformats.org/officeDocument/2006/relationships/image" Target="../media/image45.png"/><Relationship Id="rId6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Relationship Id="rId5" Type="http://schemas.openxmlformats.org/officeDocument/2006/relationships/image" Target="../media/image28.png"/><Relationship Id="rId6" Type="http://schemas.openxmlformats.org/officeDocument/2006/relationships/image" Target="../media/image42.png"/><Relationship Id="rId7" Type="http://schemas.openxmlformats.org/officeDocument/2006/relationships/image" Target="../media/image57.png"/><Relationship Id="rId8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50.png"/><Relationship Id="rId10" Type="http://schemas.openxmlformats.org/officeDocument/2006/relationships/image" Target="../media/image56.png"/><Relationship Id="rId13" Type="http://schemas.openxmlformats.org/officeDocument/2006/relationships/image" Target="../media/image73.png"/><Relationship Id="rId1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0.png"/><Relationship Id="rId4" Type="http://schemas.openxmlformats.org/officeDocument/2006/relationships/image" Target="../media/image47.png"/><Relationship Id="rId9" Type="http://schemas.openxmlformats.org/officeDocument/2006/relationships/image" Target="../media/image53.png"/><Relationship Id="rId5" Type="http://schemas.openxmlformats.org/officeDocument/2006/relationships/image" Target="../media/image51.png"/><Relationship Id="rId6" Type="http://schemas.openxmlformats.org/officeDocument/2006/relationships/image" Target="../media/image58.jpg"/><Relationship Id="rId7" Type="http://schemas.openxmlformats.org/officeDocument/2006/relationships/image" Target="../media/image62.png"/><Relationship Id="rId8" Type="http://schemas.openxmlformats.org/officeDocument/2006/relationships/image" Target="../media/image46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1.png"/><Relationship Id="rId10" Type="http://schemas.openxmlformats.org/officeDocument/2006/relationships/image" Target="../media/image61.png"/><Relationship Id="rId13" Type="http://schemas.openxmlformats.org/officeDocument/2006/relationships/image" Target="../media/image68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103.png"/><Relationship Id="rId15" Type="http://schemas.openxmlformats.org/officeDocument/2006/relationships/image" Target="../media/image83.png"/><Relationship Id="rId14" Type="http://schemas.openxmlformats.org/officeDocument/2006/relationships/image" Target="../media/image84.png"/><Relationship Id="rId5" Type="http://schemas.openxmlformats.org/officeDocument/2006/relationships/image" Target="../media/image72.png"/><Relationship Id="rId6" Type="http://schemas.openxmlformats.org/officeDocument/2006/relationships/image" Target="../media/image49.png"/><Relationship Id="rId7" Type="http://schemas.openxmlformats.org/officeDocument/2006/relationships/image" Target="../media/image63.png"/><Relationship Id="rId8" Type="http://schemas.openxmlformats.org/officeDocument/2006/relationships/image" Target="../media/image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4.png"/><Relationship Id="rId4" Type="http://schemas.openxmlformats.org/officeDocument/2006/relationships/image" Target="../media/image6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1.png"/><Relationship Id="rId4" Type="http://schemas.openxmlformats.org/officeDocument/2006/relationships/image" Target="../media/image3.png"/><Relationship Id="rId9" Type="http://schemas.openxmlformats.org/officeDocument/2006/relationships/image" Target="../media/image77.png"/><Relationship Id="rId5" Type="http://schemas.openxmlformats.org/officeDocument/2006/relationships/image" Target="../media/image70.png"/><Relationship Id="rId6" Type="http://schemas.openxmlformats.org/officeDocument/2006/relationships/image" Target="../media/image65.png"/><Relationship Id="rId7" Type="http://schemas.openxmlformats.org/officeDocument/2006/relationships/image" Target="../media/image74.png"/><Relationship Id="rId8" Type="http://schemas.openxmlformats.org/officeDocument/2006/relationships/image" Target="../media/image8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7.png"/><Relationship Id="rId4" Type="http://schemas.openxmlformats.org/officeDocument/2006/relationships/image" Target="../media/image76.png"/><Relationship Id="rId5" Type="http://schemas.openxmlformats.org/officeDocument/2006/relationships/image" Target="../media/image8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0.png"/><Relationship Id="rId4" Type="http://schemas.openxmlformats.org/officeDocument/2006/relationships/image" Target="../media/image92.png"/><Relationship Id="rId5" Type="http://schemas.openxmlformats.org/officeDocument/2006/relationships/image" Target="../media/image90.png"/><Relationship Id="rId6" Type="http://schemas.openxmlformats.org/officeDocument/2006/relationships/image" Target="../media/image1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jpg"/><Relationship Id="rId6" Type="http://schemas.openxmlformats.org/officeDocument/2006/relationships/image" Target="../media/image98.png"/><Relationship Id="rId7" Type="http://schemas.openxmlformats.org/officeDocument/2006/relationships/image" Target="../media/image91.png"/><Relationship Id="rId8" Type="http://schemas.openxmlformats.org/officeDocument/2006/relationships/image" Target="../media/image9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5.png"/><Relationship Id="rId4" Type="http://schemas.openxmlformats.org/officeDocument/2006/relationships/image" Target="../media/image97.png"/><Relationship Id="rId5" Type="http://schemas.openxmlformats.org/officeDocument/2006/relationships/image" Target="../media/image89.png"/><Relationship Id="rId6" Type="http://schemas.openxmlformats.org/officeDocument/2006/relationships/image" Target="../media/image100.gif"/><Relationship Id="rId7" Type="http://schemas.openxmlformats.org/officeDocument/2006/relationships/image" Target="../media/image9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0.jpg"/><Relationship Id="rId5" Type="http://schemas.openxmlformats.org/officeDocument/2006/relationships/image" Target="../media/image21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5.png"/><Relationship Id="rId4" Type="http://schemas.openxmlformats.org/officeDocument/2006/relationships/image" Target="../media/image1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9.png"/><Relationship Id="rId4" Type="http://schemas.openxmlformats.org/officeDocument/2006/relationships/image" Target="../media/image111.png"/><Relationship Id="rId5" Type="http://schemas.openxmlformats.org/officeDocument/2006/relationships/image" Target="../media/image1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1.png"/><Relationship Id="rId4" Type="http://schemas.openxmlformats.org/officeDocument/2006/relationships/image" Target="../media/image115.gif"/><Relationship Id="rId5" Type="http://schemas.openxmlformats.org/officeDocument/2006/relationships/image" Target="../media/image125.gif"/><Relationship Id="rId6" Type="http://schemas.openxmlformats.org/officeDocument/2006/relationships/image" Target="../media/image110.gif"/><Relationship Id="rId7" Type="http://schemas.openxmlformats.org/officeDocument/2006/relationships/image" Target="../media/image124.gif"/><Relationship Id="rId8" Type="http://schemas.openxmlformats.org/officeDocument/2006/relationships/image" Target="../media/image120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2.png"/><Relationship Id="rId4" Type="http://schemas.openxmlformats.org/officeDocument/2006/relationships/image" Target="../media/image116.png"/><Relationship Id="rId9" Type="http://schemas.openxmlformats.org/officeDocument/2006/relationships/image" Target="../media/image118.png"/><Relationship Id="rId5" Type="http://schemas.openxmlformats.org/officeDocument/2006/relationships/image" Target="../media/image117.png"/><Relationship Id="rId6" Type="http://schemas.openxmlformats.org/officeDocument/2006/relationships/image" Target="../media/image114.png"/><Relationship Id="rId7" Type="http://schemas.openxmlformats.org/officeDocument/2006/relationships/image" Target="../media/image129.png"/><Relationship Id="rId8" Type="http://schemas.openxmlformats.org/officeDocument/2006/relationships/image" Target="../media/image121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3.jpg"/><Relationship Id="rId4" Type="http://schemas.openxmlformats.org/officeDocument/2006/relationships/image" Target="../media/image130.jpg"/><Relationship Id="rId5" Type="http://schemas.openxmlformats.org/officeDocument/2006/relationships/image" Target="../media/image119.jpg"/><Relationship Id="rId6" Type="http://schemas.openxmlformats.org/officeDocument/2006/relationships/image" Target="../media/image128.jpg"/><Relationship Id="rId7" Type="http://schemas.openxmlformats.org/officeDocument/2006/relationships/image" Target="../media/image1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2.png"/><Relationship Id="rId4" Type="http://schemas.openxmlformats.org/officeDocument/2006/relationships/image" Target="../media/image1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0.jpg"/><Relationship Id="rId5" Type="http://schemas.openxmlformats.org/officeDocument/2006/relationships/image" Target="../media/image2.jpg"/><Relationship Id="rId6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9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32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gif"/><Relationship Id="rId4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9.png"/><Relationship Id="rId5" Type="http://schemas.openxmlformats.org/officeDocument/2006/relationships/image" Target="../media/image44.png"/><Relationship Id="rId6" Type="http://schemas.openxmlformats.org/officeDocument/2006/relationships/image" Target="../media/image11.png"/><Relationship Id="rId7" Type="http://schemas.openxmlformats.org/officeDocument/2006/relationships/image" Target="../media/image25.png"/><Relationship Id="rId8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0.png"/><Relationship Id="rId4" Type="http://schemas.openxmlformats.org/officeDocument/2006/relationships/image" Target="../media/image24.png"/><Relationship Id="rId5" Type="http://schemas.openxmlformats.org/officeDocument/2006/relationships/hyperlink" Target="https://data.cityofchicago.org/Public-Safety/Crimes-2001-to-Present/ijzp-q8t2" TargetMode="External"/><Relationship Id="rId6" Type="http://schemas.openxmlformats.org/officeDocument/2006/relationships/hyperlink" Target="https://data.cityofchicago.org/Public-Safety/Crimes-2001-to-Present/ijzp-q8t2" TargetMode="External"/><Relationship Id="rId7" Type="http://schemas.openxmlformats.org/officeDocument/2006/relationships/hyperlink" Target="https://data.cityofchicago.org/Public-Safety/Crimes-2001-to-Present/ijzp-q8t2" TargetMode="External"/><Relationship Id="rId8" Type="http://schemas.openxmlformats.org/officeDocument/2006/relationships/hyperlink" Target="https://data.lacity.org/Public-Safety/Crime-Data-from-2020-to-Present/2nrs-mtv8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31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"/>
          <p:cNvSpPr/>
          <p:nvPr/>
        </p:nvSpPr>
        <p:spPr>
          <a:xfrm>
            <a:off x="7962129" y="-205169"/>
            <a:ext cx="10323104" cy="10397259"/>
          </a:xfrm>
          <a:custGeom>
            <a:rect b="b" l="l" r="r" t="t"/>
            <a:pathLst>
              <a:path extrusionOk="0" h="2375159" w="2358219">
                <a:moveTo>
                  <a:pt x="0" y="0"/>
                </a:moveTo>
                <a:lnTo>
                  <a:pt x="2358219" y="0"/>
                </a:lnTo>
                <a:lnTo>
                  <a:pt x="2358219" y="2375159"/>
                </a:lnTo>
                <a:lnTo>
                  <a:pt x="0" y="2375159"/>
                </a:lnTo>
                <a:close/>
              </a:path>
            </a:pathLst>
          </a:custGeom>
          <a:solidFill>
            <a:srgbClr val="00BBC4"/>
          </a:solidFill>
          <a:ln>
            <a:noFill/>
          </a:ln>
        </p:spPr>
      </p:sp>
      <p:sp>
        <p:nvSpPr>
          <p:cNvPr id="93" name="Google Shape;93;p1"/>
          <p:cNvSpPr txBox="1"/>
          <p:nvPr/>
        </p:nvSpPr>
        <p:spPr>
          <a:xfrm>
            <a:off x="10386156" y="6781220"/>
            <a:ext cx="6882669" cy="8517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65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 CHICAGO</a:t>
            </a:r>
            <a:endParaRPr/>
          </a:p>
          <a:p>
            <a:pPr indent="0" lvl="0" marL="0" marR="0" rtl="0" algn="ctr">
              <a:lnSpc>
                <a:spcPct val="14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65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LOS ANGELES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0143955" y="1084217"/>
            <a:ext cx="7367070" cy="4908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17" u="none" cap="none" strike="noStrike">
                <a:solidFill>
                  <a:srgbClr val="EBDFDF"/>
                </a:solidFill>
                <a:latin typeface="Open Sans"/>
                <a:ea typeface="Open Sans"/>
                <a:cs typeface="Open Sans"/>
                <a:sym typeface="Open Sans"/>
              </a:rPr>
              <a:t>CRIME ANALYSIS IN </a:t>
            </a:r>
            <a:endParaRPr/>
          </a:p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017" u="none" cap="none" strike="noStrike">
                <a:solidFill>
                  <a:srgbClr val="EBDFDF"/>
                </a:solidFill>
                <a:latin typeface="Open Sans"/>
                <a:ea typeface="Open Sans"/>
                <a:cs typeface="Open Sans"/>
                <a:sym typeface="Open Sans"/>
              </a:rPr>
              <a:t>THE UNITED STATES</a:t>
            </a:r>
            <a:endParaRPr/>
          </a:p>
        </p:txBody>
      </p:sp>
      <p:grpSp>
        <p:nvGrpSpPr>
          <p:cNvPr id="95" name="Google Shape;95;p1"/>
          <p:cNvGrpSpPr/>
          <p:nvPr/>
        </p:nvGrpSpPr>
        <p:grpSpPr>
          <a:xfrm>
            <a:off x="12190125" y="8273275"/>
            <a:ext cx="3720002" cy="1561050"/>
            <a:chOff x="0" y="-28575"/>
            <a:chExt cx="4366200" cy="2081401"/>
          </a:xfrm>
        </p:grpSpPr>
        <p:sp>
          <p:nvSpPr>
            <p:cNvPr id="96" name="Google Shape;96;p1"/>
            <p:cNvSpPr txBox="1"/>
            <p:nvPr/>
          </p:nvSpPr>
          <p:spPr>
            <a:xfrm>
              <a:off x="444148" y="-28575"/>
              <a:ext cx="3781800" cy="3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3997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91" u="none" cap="none" strike="noStrike">
                  <a:solidFill>
                    <a:srgbClr val="FBFCF5"/>
                  </a:solidFill>
                  <a:latin typeface="Open Sans"/>
                  <a:ea typeface="Open Sans"/>
                  <a:cs typeface="Open Sans"/>
                  <a:sym typeface="Open Sans"/>
                </a:rPr>
                <a:t>PRESENTED BY : DATANERDS</a:t>
              </a:r>
              <a:endParaRPr/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0" y="443926"/>
              <a:ext cx="4366200" cy="160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547">
                  <a:solidFill>
                    <a:srgbClr val="F5FFF9"/>
                  </a:solidFill>
                  <a:latin typeface="Open Sans"/>
                  <a:ea typeface="Open Sans"/>
                  <a:cs typeface="Open Sans"/>
                  <a:sym typeface="Open Sans"/>
                </a:rPr>
                <a:t>NILISHA MAKAM PRASHANTHA</a:t>
              </a:r>
              <a:endParaRPr b="1" sz="1547">
                <a:solidFill>
                  <a:srgbClr val="F5FFF9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47" u="none" cap="none" strike="noStrike">
                  <a:solidFill>
                    <a:srgbClr val="F5FFF9"/>
                  </a:solidFill>
                  <a:latin typeface="Open Sans"/>
                  <a:ea typeface="Open Sans"/>
                  <a:cs typeface="Open Sans"/>
                  <a:sym typeface="Open Sans"/>
                </a:rPr>
                <a:t>ANISHA RAO</a:t>
              </a:r>
              <a:endParaRPr/>
            </a:p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marR="0" rtl="0" algn="ctr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47" u="none" cap="none" strike="noStrike">
                  <a:solidFill>
                    <a:srgbClr val="00BBC4"/>
                  </a:solidFill>
                  <a:latin typeface="Open Sans"/>
                  <a:ea typeface="Open Sans"/>
                  <a:cs typeface="Open Sans"/>
                  <a:sym typeface="Open Sans"/>
                </a:rPr>
                <a:t>H</a:t>
              </a:r>
              <a:endParaRPr/>
            </a:p>
          </p:txBody>
        </p:sp>
      </p:grpSp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13050"/>
            <a:ext cx="8638049" cy="10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/>
          <p:nvPr/>
        </p:nvSpPr>
        <p:spPr>
          <a:xfrm rot="-8100000">
            <a:off x="10194398" y="8491010"/>
            <a:ext cx="1049142" cy="1047463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C9EF"/>
          </a:solidFill>
          <a:ln>
            <a:noFill/>
          </a:ln>
        </p:spPr>
      </p:sp>
      <p:sp>
        <p:nvSpPr>
          <p:cNvPr id="265" name="Google Shape;265;p10"/>
          <p:cNvSpPr/>
          <p:nvPr/>
        </p:nvSpPr>
        <p:spPr>
          <a:xfrm rot="-8100000">
            <a:off x="13788780" y="4445584"/>
            <a:ext cx="1055180" cy="1053492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1B5E4"/>
          </a:solidFill>
          <a:ln>
            <a:noFill/>
          </a:ln>
        </p:spPr>
      </p:sp>
      <p:sp>
        <p:nvSpPr>
          <p:cNvPr id="266" name="Google Shape;266;p10"/>
          <p:cNvSpPr/>
          <p:nvPr/>
        </p:nvSpPr>
        <p:spPr>
          <a:xfrm rot="-2381037">
            <a:off x="-5674795" y="3946994"/>
            <a:ext cx="8946741" cy="13972986"/>
          </a:xfrm>
          <a:custGeom>
            <a:rect b="b" l="l" r="r" t="t"/>
            <a:pathLst>
              <a:path extrusionOk="0" h="2989106" w="1913890">
                <a:moveTo>
                  <a:pt x="0" y="0"/>
                </a:moveTo>
                <a:lnTo>
                  <a:pt x="1913890" y="0"/>
                </a:lnTo>
                <a:lnTo>
                  <a:pt x="1913890" y="2989106"/>
                </a:lnTo>
                <a:lnTo>
                  <a:pt x="0" y="2989106"/>
                </a:lnTo>
                <a:close/>
              </a:path>
            </a:pathLst>
          </a:custGeom>
          <a:solidFill>
            <a:srgbClr val="2083C4"/>
          </a:solidFill>
          <a:ln>
            <a:noFill/>
          </a:ln>
        </p:spPr>
      </p:sp>
      <p:sp>
        <p:nvSpPr>
          <p:cNvPr id="267" name="Google Shape;267;p10"/>
          <p:cNvSpPr/>
          <p:nvPr/>
        </p:nvSpPr>
        <p:spPr>
          <a:xfrm rot="-2381545">
            <a:off x="-2949449" y="5993438"/>
            <a:ext cx="4705565" cy="9440247"/>
          </a:xfrm>
          <a:custGeom>
            <a:rect b="b" l="l" r="r" t="t"/>
            <a:pathLst>
              <a:path extrusionOk="0" h="2467708" w="1230048">
                <a:moveTo>
                  <a:pt x="0" y="0"/>
                </a:moveTo>
                <a:lnTo>
                  <a:pt x="1230048" y="0"/>
                </a:lnTo>
                <a:lnTo>
                  <a:pt x="1230048" y="2467708"/>
                </a:lnTo>
                <a:lnTo>
                  <a:pt x="0" y="2467708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</p:sp>
      <p:sp>
        <p:nvSpPr>
          <p:cNvPr id="268" name="Google Shape;268;p10"/>
          <p:cNvSpPr/>
          <p:nvPr/>
        </p:nvSpPr>
        <p:spPr>
          <a:xfrm rot="-8100000">
            <a:off x="6476468" y="4359273"/>
            <a:ext cx="1049142" cy="1047463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86EAE9"/>
          </a:solidFill>
          <a:ln>
            <a:noFill/>
          </a:ln>
        </p:spPr>
      </p:sp>
      <p:sp>
        <p:nvSpPr>
          <p:cNvPr id="269" name="Google Shape;269;p10"/>
          <p:cNvSpPr/>
          <p:nvPr/>
        </p:nvSpPr>
        <p:spPr>
          <a:xfrm>
            <a:off x="3348957" y="4479352"/>
            <a:ext cx="3652081" cy="4975120"/>
          </a:xfrm>
          <a:prstGeom prst="rect">
            <a:avLst/>
          </a:prstGeom>
          <a:solidFill>
            <a:srgbClr val="86EAE9">
              <a:alpha val="3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0"/>
          <p:cNvSpPr/>
          <p:nvPr/>
        </p:nvSpPr>
        <p:spPr>
          <a:xfrm>
            <a:off x="7071997" y="8611089"/>
            <a:ext cx="3652081" cy="807306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"/>
          <p:cNvSpPr/>
          <p:nvPr/>
        </p:nvSpPr>
        <p:spPr>
          <a:xfrm>
            <a:off x="3348957" y="4479352"/>
            <a:ext cx="3652081" cy="807306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0"/>
          <p:cNvSpPr txBox="1"/>
          <p:nvPr/>
        </p:nvSpPr>
        <p:spPr>
          <a:xfrm>
            <a:off x="6795385" y="8797572"/>
            <a:ext cx="4664846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DATA TRANSFORMATION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7001039" y="4516469"/>
            <a:ext cx="3717900" cy="4938000"/>
          </a:xfrm>
          <a:prstGeom prst="rect">
            <a:avLst/>
          </a:prstGeom>
          <a:solidFill>
            <a:srgbClr val="37C9EF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0"/>
          <p:cNvSpPr/>
          <p:nvPr/>
        </p:nvSpPr>
        <p:spPr>
          <a:xfrm>
            <a:off x="10711019" y="4530136"/>
            <a:ext cx="3717900" cy="4838100"/>
          </a:xfrm>
          <a:prstGeom prst="rect">
            <a:avLst/>
          </a:prstGeom>
          <a:solidFill>
            <a:srgbClr val="2C92D5">
              <a:alpha val="1960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0"/>
          <p:cNvSpPr/>
          <p:nvPr/>
        </p:nvSpPr>
        <p:spPr>
          <a:xfrm>
            <a:off x="10718969" y="4544186"/>
            <a:ext cx="3717931" cy="864821"/>
          </a:xfrm>
          <a:prstGeom prst="rect">
            <a:avLst/>
          </a:prstGeom>
          <a:solidFill>
            <a:srgbClr val="01B5E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692718">
            <a:off x="8285445" y="1379806"/>
            <a:ext cx="1684726" cy="21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256841">
            <a:off x="9710788" y="1793316"/>
            <a:ext cx="1590476" cy="5685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8100000">
            <a:off x="6972683" y="2176900"/>
            <a:ext cx="1539234" cy="1139033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10"/>
          <p:cNvSpPr/>
          <p:nvPr/>
        </p:nvSpPr>
        <p:spPr>
          <a:xfrm rot="-5400000">
            <a:off x="15417454" y="2373677"/>
            <a:ext cx="4872019" cy="911626"/>
          </a:xfrm>
          <a:custGeom>
            <a:rect b="b" l="l" r="r" t="t"/>
            <a:pathLst>
              <a:path extrusionOk="0" h="821285" w="1778109">
                <a:moveTo>
                  <a:pt x="0" y="0"/>
                </a:moveTo>
                <a:lnTo>
                  <a:pt x="1778109" y="0"/>
                </a:lnTo>
                <a:lnTo>
                  <a:pt x="1778109" y="821285"/>
                </a:lnTo>
                <a:lnTo>
                  <a:pt x="0" y="821285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</p:sp>
      <p:pic>
        <p:nvPicPr>
          <p:cNvPr id="280" name="Google Shape;280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9310" y="391322"/>
            <a:ext cx="2657371" cy="26428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0"/>
          <p:cNvSpPr txBox="1"/>
          <p:nvPr/>
        </p:nvSpPr>
        <p:spPr>
          <a:xfrm>
            <a:off x="4140053" y="458941"/>
            <a:ext cx="9718625" cy="803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DATA PREPROCESSING</a:t>
            </a:r>
            <a:endParaRPr/>
          </a:p>
        </p:txBody>
      </p:sp>
      <p:sp>
        <p:nvSpPr>
          <p:cNvPr id="282" name="Google Shape;282;p10"/>
          <p:cNvSpPr txBox="1"/>
          <p:nvPr/>
        </p:nvSpPr>
        <p:spPr>
          <a:xfrm>
            <a:off x="11460231" y="2325485"/>
            <a:ext cx="330324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#2 Procedure</a:t>
            </a:r>
            <a:endParaRPr/>
          </a:p>
        </p:txBody>
      </p:sp>
      <p:sp>
        <p:nvSpPr>
          <p:cNvPr id="283" name="Google Shape;283;p10"/>
          <p:cNvSpPr txBox="1"/>
          <p:nvPr/>
        </p:nvSpPr>
        <p:spPr>
          <a:xfrm>
            <a:off x="3271567" y="2325485"/>
            <a:ext cx="3303240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#1 Procedure</a:t>
            </a:r>
            <a:endParaRPr/>
          </a:p>
        </p:txBody>
      </p:sp>
      <p:sp>
        <p:nvSpPr>
          <p:cNvPr id="284" name="Google Shape;284;p10"/>
          <p:cNvSpPr txBox="1"/>
          <p:nvPr/>
        </p:nvSpPr>
        <p:spPr>
          <a:xfrm>
            <a:off x="11460226" y="4845178"/>
            <a:ext cx="2423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DATA PROFILING</a:t>
            </a:r>
            <a:endParaRPr/>
          </a:p>
        </p:txBody>
      </p:sp>
      <p:sp>
        <p:nvSpPr>
          <p:cNvPr id="285" name="Google Shape;285;p10"/>
          <p:cNvSpPr txBox="1"/>
          <p:nvPr/>
        </p:nvSpPr>
        <p:spPr>
          <a:xfrm>
            <a:off x="6988249" y="5908625"/>
            <a:ext cx="36522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u="non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u="non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Used ETL process in data warehousing to format the data accordingly</a:t>
            </a:r>
            <a:endParaRPr sz="2600"/>
          </a:p>
        </p:txBody>
      </p:sp>
      <p:sp>
        <p:nvSpPr>
          <p:cNvPr id="286" name="Google Shape;286;p10"/>
          <p:cNvSpPr txBox="1"/>
          <p:nvPr/>
        </p:nvSpPr>
        <p:spPr>
          <a:xfrm>
            <a:off x="3913084" y="4684877"/>
            <a:ext cx="252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non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DATA CLEANSING</a:t>
            </a:r>
            <a:endParaRPr/>
          </a:p>
        </p:txBody>
      </p:sp>
      <p:sp>
        <p:nvSpPr>
          <p:cNvPr id="287" name="Google Shape;287;p10"/>
          <p:cNvSpPr txBox="1"/>
          <p:nvPr/>
        </p:nvSpPr>
        <p:spPr>
          <a:xfrm>
            <a:off x="3440234" y="5848511"/>
            <a:ext cx="34695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</a:t>
            </a:r>
            <a:r>
              <a:rPr lang="en-US" sz="2600" u="non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etected and corrected corrupt or inaccurate records from the datasets</a:t>
            </a:r>
            <a:endParaRPr/>
          </a:p>
        </p:txBody>
      </p:sp>
      <p:sp>
        <p:nvSpPr>
          <p:cNvPr id="288" name="Google Shape;288;p10"/>
          <p:cNvSpPr txBox="1"/>
          <p:nvPr/>
        </p:nvSpPr>
        <p:spPr>
          <a:xfrm>
            <a:off x="11194797" y="5875172"/>
            <a:ext cx="27663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99" u="non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600" u="non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Examined, analyzed, and created useful summaries of data</a:t>
            </a:r>
            <a:endParaRPr sz="260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1"/>
          <p:cNvSpPr/>
          <p:nvPr/>
        </p:nvSpPr>
        <p:spPr>
          <a:xfrm>
            <a:off x="1959752" y="-1191821"/>
            <a:ext cx="14304188" cy="14007351"/>
          </a:xfrm>
          <a:custGeom>
            <a:rect b="b" l="l" r="r" t="t"/>
            <a:pathLst>
              <a:path extrusionOk="0" h="6352540" w="6487160">
                <a:moveTo>
                  <a:pt x="6322060" y="3176270"/>
                </a:moveTo>
                <a:cubicBezTo>
                  <a:pt x="6322060" y="2844800"/>
                  <a:pt x="6487160" y="2493010"/>
                  <a:pt x="6385560" y="2194560"/>
                </a:cubicBezTo>
                <a:cubicBezTo>
                  <a:pt x="6281420" y="1884680"/>
                  <a:pt x="5928360" y="1694180"/>
                  <a:pt x="5734050" y="1436370"/>
                </a:cubicBezTo>
                <a:cubicBezTo>
                  <a:pt x="5537200" y="1176020"/>
                  <a:pt x="5455920" y="796290"/>
                  <a:pt x="5185410" y="607060"/>
                </a:cubicBezTo>
                <a:cubicBezTo>
                  <a:pt x="4917440" y="420370"/>
                  <a:pt x="4517390" y="462280"/>
                  <a:pt x="4196080" y="360680"/>
                </a:cubicBezTo>
                <a:cubicBezTo>
                  <a:pt x="3884930" y="264160"/>
                  <a:pt x="3589020" y="0"/>
                  <a:pt x="3244850" y="0"/>
                </a:cubicBezTo>
                <a:cubicBezTo>
                  <a:pt x="2900680" y="0"/>
                  <a:pt x="2603500" y="262890"/>
                  <a:pt x="2293620" y="360680"/>
                </a:cubicBezTo>
                <a:cubicBezTo>
                  <a:pt x="1972310" y="461010"/>
                  <a:pt x="1570990" y="419100"/>
                  <a:pt x="1303020" y="607060"/>
                </a:cubicBezTo>
                <a:cubicBezTo>
                  <a:pt x="1032510" y="796290"/>
                  <a:pt x="951230" y="1176020"/>
                  <a:pt x="754380" y="1436370"/>
                </a:cubicBezTo>
                <a:cubicBezTo>
                  <a:pt x="558800" y="1694180"/>
                  <a:pt x="207010" y="1884680"/>
                  <a:pt x="101600" y="2194560"/>
                </a:cubicBezTo>
                <a:cubicBezTo>
                  <a:pt x="1270" y="2493010"/>
                  <a:pt x="165100" y="2844800"/>
                  <a:pt x="165100" y="3176270"/>
                </a:cubicBezTo>
                <a:cubicBezTo>
                  <a:pt x="165100" y="3507740"/>
                  <a:pt x="0" y="3859530"/>
                  <a:pt x="101600" y="4157980"/>
                </a:cubicBezTo>
                <a:cubicBezTo>
                  <a:pt x="205740" y="4467860"/>
                  <a:pt x="558800" y="4658360"/>
                  <a:pt x="753110" y="4916170"/>
                </a:cubicBezTo>
                <a:cubicBezTo>
                  <a:pt x="949960" y="5176520"/>
                  <a:pt x="1031240" y="5556250"/>
                  <a:pt x="1301750" y="5745480"/>
                </a:cubicBezTo>
                <a:cubicBezTo>
                  <a:pt x="1569720" y="5933440"/>
                  <a:pt x="1969770" y="5891530"/>
                  <a:pt x="2292350" y="5991860"/>
                </a:cubicBezTo>
                <a:cubicBezTo>
                  <a:pt x="2603500" y="6088380"/>
                  <a:pt x="2899410" y="6352540"/>
                  <a:pt x="3243580" y="6352540"/>
                </a:cubicBezTo>
                <a:cubicBezTo>
                  <a:pt x="3587750" y="6352540"/>
                  <a:pt x="3884930" y="6089650"/>
                  <a:pt x="4194810" y="5991860"/>
                </a:cubicBezTo>
                <a:cubicBezTo>
                  <a:pt x="4516120" y="5891530"/>
                  <a:pt x="4917440" y="5933440"/>
                  <a:pt x="5185410" y="5745480"/>
                </a:cubicBezTo>
                <a:cubicBezTo>
                  <a:pt x="5455920" y="5556250"/>
                  <a:pt x="5537200" y="5176520"/>
                  <a:pt x="5734050" y="4916170"/>
                </a:cubicBezTo>
                <a:cubicBezTo>
                  <a:pt x="5929630" y="4658360"/>
                  <a:pt x="6281420" y="4467860"/>
                  <a:pt x="6385560" y="4157980"/>
                </a:cubicBezTo>
                <a:cubicBezTo>
                  <a:pt x="6487160" y="3858260"/>
                  <a:pt x="6322060" y="3506470"/>
                  <a:pt x="6322060" y="3176270"/>
                </a:cubicBezTo>
                <a:close/>
              </a:path>
            </a:pathLst>
          </a:custGeom>
          <a:solidFill>
            <a:srgbClr val="56D8DD">
              <a:alpha val="90588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11"/>
          <p:cNvGrpSpPr/>
          <p:nvPr/>
        </p:nvGrpSpPr>
        <p:grpSpPr>
          <a:xfrm>
            <a:off x="7115143" y="3458589"/>
            <a:ext cx="4290967" cy="4290968"/>
            <a:chOff x="0" y="0"/>
            <a:chExt cx="5721290" cy="5721290"/>
          </a:xfrm>
        </p:grpSpPr>
        <p:pic>
          <p:nvPicPr>
            <p:cNvPr id="299" name="Google Shape;299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5721290" cy="572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8683" y="138683"/>
              <a:ext cx="5443924" cy="54439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1" name="Google Shape;30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9042959">
            <a:off x="10586134" y="1660264"/>
            <a:ext cx="1531499" cy="432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6411194">
            <a:off x="12546427" y="3977947"/>
            <a:ext cx="1485571" cy="41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3713603">
            <a:off x="12875078" y="6649240"/>
            <a:ext cx="1342481" cy="37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-1498676">
            <a:off x="11452755" y="8728448"/>
            <a:ext cx="1571377" cy="44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2317383">
            <a:off x="5615307" y="8684597"/>
            <a:ext cx="1532318" cy="43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4200699">
            <a:off x="3831725" y="6622270"/>
            <a:ext cx="1533415" cy="43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7206240">
            <a:off x="3963942" y="3825906"/>
            <a:ext cx="1329427" cy="37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flipH="1" rot="9497288">
            <a:off x="6028493" y="1613143"/>
            <a:ext cx="1425976" cy="40283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"/>
          <p:cNvSpPr/>
          <p:nvPr/>
        </p:nvSpPr>
        <p:spPr>
          <a:xfrm>
            <a:off x="-1800389" y="-2387719"/>
            <a:ext cx="5246370" cy="5246370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0EA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"/>
          <p:cNvSpPr/>
          <p:nvPr/>
        </p:nvSpPr>
        <p:spPr>
          <a:xfrm>
            <a:off x="16417278" y="4682927"/>
            <a:ext cx="6051839" cy="5246370"/>
          </a:xfrm>
          <a:custGeom>
            <a:rect b="b" l="l" r="r" t="t"/>
            <a:pathLst>
              <a:path extrusionOk="0" h="2771140" w="3196590">
                <a:moveTo>
                  <a:pt x="271780" y="1861820"/>
                </a:moveTo>
                <a:lnTo>
                  <a:pt x="241300" y="1809750"/>
                </a:lnTo>
                <a:lnTo>
                  <a:pt x="2051050" y="0"/>
                </a:lnTo>
                <a:lnTo>
                  <a:pt x="2133600" y="0"/>
                </a:lnTo>
                <a:lnTo>
                  <a:pt x="271780" y="1861820"/>
                </a:lnTo>
                <a:close/>
                <a:moveTo>
                  <a:pt x="1968500" y="0"/>
                </a:moveTo>
                <a:lnTo>
                  <a:pt x="1885950" y="0"/>
                </a:lnTo>
                <a:lnTo>
                  <a:pt x="181610" y="1704340"/>
                </a:lnTo>
                <a:lnTo>
                  <a:pt x="212090" y="1756410"/>
                </a:lnTo>
                <a:lnTo>
                  <a:pt x="1968500" y="0"/>
                </a:lnTo>
                <a:close/>
                <a:moveTo>
                  <a:pt x="2298700" y="0"/>
                </a:moveTo>
                <a:lnTo>
                  <a:pt x="2216150" y="0"/>
                </a:lnTo>
                <a:lnTo>
                  <a:pt x="302260" y="1913890"/>
                </a:lnTo>
                <a:lnTo>
                  <a:pt x="332740" y="1965960"/>
                </a:lnTo>
                <a:lnTo>
                  <a:pt x="2298700" y="0"/>
                </a:lnTo>
                <a:close/>
                <a:moveTo>
                  <a:pt x="2421890" y="43180"/>
                </a:moveTo>
                <a:lnTo>
                  <a:pt x="2396490" y="0"/>
                </a:lnTo>
                <a:lnTo>
                  <a:pt x="2381250" y="0"/>
                </a:lnTo>
                <a:lnTo>
                  <a:pt x="361950" y="2018030"/>
                </a:lnTo>
                <a:lnTo>
                  <a:pt x="392430" y="2070100"/>
                </a:lnTo>
                <a:lnTo>
                  <a:pt x="2421890" y="43180"/>
                </a:lnTo>
                <a:close/>
                <a:moveTo>
                  <a:pt x="2481580" y="147320"/>
                </a:moveTo>
                <a:lnTo>
                  <a:pt x="2451100" y="95250"/>
                </a:lnTo>
                <a:lnTo>
                  <a:pt x="424180" y="2123440"/>
                </a:lnTo>
                <a:lnTo>
                  <a:pt x="454660" y="2175510"/>
                </a:lnTo>
                <a:lnTo>
                  <a:pt x="2481580" y="147320"/>
                </a:lnTo>
                <a:close/>
                <a:moveTo>
                  <a:pt x="1803400" y="0"/>
                </a:moveTo>
                <a:lnTo>
                  <a:pt x="1720850" y="0"/>
                </a:lnTo>
                <a:lnTo>
                  <a:pt x="120650" y="1598930"/>
                </a:lnTo>
                <a:lnTo>
                  <a:pt x="151130" y="1651000"/>
                </a:lnTo>
                <a:lnTo>
                  <a:pt x="1803400" y="0"/>
                </a:lnTo>
                <a:close/>
                <a:moveTo>
                  <a:pt x="2542540" y="252730"/>
                </a:moveTo>
                <a:lnTo>
                  <a:pt x="2512060" y="200660"/>
                </a:lnTo>
                <a:lnTo>
                  <a:pt x="483870" y="2228850"/>
                </a:lnTo>
                <a:lnTo>
                  <a:pt x="514350" y="2280920"/>
                </a:lnTo>
                <a:lnTo>
                  <a:pt x="2542540" y="252730"/>
                </a:lnTo>
                <a:close/>
                <a:moveTo>
                  <a:pt x="552450" y="424180"/>
                </a:moveTo>
                <a:lnTo>
                  <a:pt x="976630" y="0"/>
                </a:lnTo>
                <a:lnTo>
                  <a:pt x="894080" y="0"/>
                </a:lnTo>
                <a:lnTo>
                  <a:pt x="665480" y="228600"/>
                </a:lnTo>
                <a:lnTo>
                  <a:pt x="552450" y="424180"/>
                </a:lnTo>
                <a:close/>
                <a:moveTo>
                  <a:pt x="2814320" y="723900"/>
                </a:moveTo>
                <a:lnTo>
                  <a:pt x="786130" y="2752090"/>
                </a:lnTo>
                <a:lnTo>
                  <a:pt x="796290" y="2771140"/>
                </a:lnTo>
                <a:lnTo>
                  <a:pt x="850900" y="2771140"/>
                </a:lnTo>
                <a:lnTo>
                  <a:pt x="2844800" y="777240"/>
                </a:lnTo>
                <a:lnTo>
                  <a:pt x="2814320" y="723900"/>
                </a:lnTo>
                <a:close/>
                <a:moveTo>
                  <a:pt x="1141730" y="0"/>
                </a:moveTo>
                <a:lnTo>
                  <a:pt x="1059180" y="0"/>
                </a:lnTo>
                <a:lnTo>
                  <a:pt x="439420" y="619760"/>
                </a:lnTo>
                <a:lnTo>
                  <a:pt x="326390" y="815340"/>
                </a:lnTo>
                <a:lnTo>
                  <a:pt x="1141730" y="0"/>
                </a:lnTo>
                <a:close/>
                <a:moveTo>
                  <a:pt x="1306830" y="0"/>
                </a:moveTo>
                <a:lnTo>
                  <a:pt x="1224280" y="0"/>
                </a:lnTo>
                <a:lnTo>
                  <a:pt x="213360" y="1010920"/>
                </a:lnTo>
                <a:lnTo>
                  <a:pt x="100330" y="1206500"/>
                </a:lnTo>
                <a:lnTo>
                  <a:pt x="1306830" y="0"/>
                </a:lnTo>
                <a:close/>
                <a:moveTo>
                  <a:pt x="1638300" y="0"/>
                </a:moveTo>
                <a:lnTo>
                  <a:pt x="1555750" y="0"/>
                </a:lnTo>
                <a:lnTo>
                  <a:pt x="60960" y="1494790"/>
                </a:lnTo>
                <a:lnTo>
                  <a:pt x="91440" y="1546860"/>
                </a:lnTo>
                <a:lnTo>
                  <a:pt x="1638300" y="0"/>
                </a:lnTo>
                <a:close/>
                <a:moveTo>
                  <a:pt x="1471930" y="0"/>
                </a:moveTo>
                <a:lnTo>
                  <a:pt x="1389380" y="0"/>
                </a:lnTo>
                <a:lnTo>
                  <a:pt x="0" y="1389380"/>
                </a:lnTo>
                <a:lnTo>
                  <a:pt x="30480" y="1441450"/>
                </a:lnTo>
                <a:lnTo>
                  <a:pt x="1471930" y="0"/>
                </a:lnTo>
                <a:close/>
                <a:moveTo>
                  <a:pt x="778510" y="33020"/>
                </a:moveTo>
                <a:lnTo>
                  <a:pt x="811530" y="0"/>
                </a:lnTo>
                <a:lnTo>
                  <a:pt x="797560" y="0"/>
                </a:lnTo>
                <a:lnTo>
                  <a:pt x="778510" y="33020"/>
                </a:lnTo>
                <a:close/>
                <a:moveTo>
                  <a:pt x="3153410" y="1459230"/>
                </a:moveTo>
                <a:lnTo>
                  <a:pt x="3196590" y="1385570"/>
                </a:lnTo>
                <a:lnTo>
                  <a:pt x="3177540" y="1352550"/>
                </a:lnTo>
                <a:lnTo>
                  <a:pt x="1760220" y="2771140"/>
                </a:lnTo>
                <a:lnTo>
                  <a:pt x="1842770" y="2771140"/>
                </a:lnTo>
                <a:lnTo>
                  <a:pt x="3153410" y="1459230"/>
                </a:lnTo>
                <a:close/>
                <a:moveTo>
                  <a:pt x="3147060" y="1300480"/>
                </a:moveTo>
                <a:lnTo>
                  <a:pt x="3116580" y="1248410"/>
                </a:lnTo>
                <a:lnTo>
                  <a:pt x="1595120" y="2771140"/>
                </a:lnTo>
                <a:lnTo>
                  <a:pt x="1677670" y="2771140"/>
                </a:lnTo>
                <a:lnTo>
                  <a:pt x="3147060" y="1300480"/>
                </a:lnTo>
                <a:close/>
                <a:moveTo>
                  <a:pt x="2928620" y="1850390"/>
                </a:moveTo>
                <a:lnTo>
                  <a:pt x="3041650" y="1654810"/>
                </a:lnTo>
                <a:lnTo>
                  <a:pt x="1925320" y="2771140"/>
                </a:lnTo>
                <a:lnTo>
                  <a:pt x="2007870" y="2771140"/>
                </a:lnTo>
                <a:lnTo>
                  <a:pt x="2928620" y="1850390"/>
                </a:lnTo>
                <a:close/>
                <a:moveTo>
                  <a:pt x="2702560" y="2241550"/>
                </a:moveTo>
                <a:lnTo>
                  <a:pt x="2815590" y="2045970"/>
                </a:lnTo>
                <a:lnTo>
                  <a:pt x="2090420" y="2771140"/>
                </a:lnTo>
                <a:lnTo>
                  <a:pt x="2172970" y="2771140"/>
                </a:lnTo>
                <a:lnTo>
                  <a:pt x="2702560" y="2241550"/>
                </a:lnTo>
                <a:close/>
                <a:moveTo>
                  <a:pt x="2476500" y="2632710"/>
                </a:moveTo>
                <a:lnTo>
                  <a:pt x="2589530" y="2437130"/>
                </a:lnTo>
                <a:lnTo>
                  <a:pt x="2255520" y="2771140"/>
                </a:lnTo>
                <a:lnTo>
                  <a:pt x="2338070" y="2771140"/>
                </a:lnTo>
                <a:lnTo>
                  <a:pt x="2476500" y="2632710"/>
                </a:lnTo>
                <a:close/>
                <a:moveTo>
                  <a:pt x="3087370" y="1195070"/>
                </a:moveTo>
                <a:lnTo>
                  <a:pt x="3056890" y="1143000"/>
                </a:lnTo>
                <a:lnTo>
                  <a:pt x="1428750" y="2771140"/>
                </a:lnTo>
                <a:lnTo>
                  <a:pt x="1511300" y="2771140"/>
                </a:lnTo>
                <a:lnTo>
                  <a:pt x="3087370" y="1195070"/>
                </a:lnTo>
                <a:close/>
                <a:moveTo>
                  <a:pt x="3026410" y="1090930"/>
                </a:moveTo>
                <a:lnTo>
                  <a:pt x="2995930" y="1038860"/>
                </a:lnTo>
                <a:lnTo>
                  <a:pt x="1263650" y="2771140"/>
                </a:lnTo>
                <a:lnTo>
                  <a:pt x="1346200" y="2771140"/>
                </a:lnTo>
                <a:lnTo>
                  <a:pt x="3026410" y="1090930"/>
                </a:lnTo>
                <a:close/>
                <a:moveTo>
                  <a:pt x="2724150" y="566420"/>
                </a:moveTo>
                <a:lnTo>
                  <a:pt x="2693670" y="514350"/>
                </a:lnTo>
                <a:lnTo>
                  <a:pt x="665480" y="2542540"/>
                </a:lnTo>
                <a:lnTo>
                  <a:pt x="695960" y="2594610"/>
                </a:lnTo>
                <a:lnTo>
                  <a:pt x="2724150" y="566420"/>
                </a:lnTo>
                <a:close/>
                <a:moveTo>
                  <a:pt x="2663190" y="462280"/>
                </a:moveTo>
                <a:lnTo>
                  <a:pt x="2632710" y="410210"/>
                </a:lnTo>
                <a:lnTo>
                  <a:pt x="604520" y="2438400"/>
                </a:lnTo>
                <a:lnTo>
                  <a:pt x="635000" y="2490470"/>
                </a:lnTo>
                <a:lnTo>
                  <a:pt x="2663190" y="462280"/>
                </a:lnTo>
                <a:close/>
                <a:moveTo>
                  <a:pt x="2783840" y="671830"/>
                </a:moveTo>
                <a:lnTo>
                  <a:pt x="2753360" y="619760"/>
                </a:lnTo>
                <a:lnTo>
                  <a:pt x="726440" y="2646680"/>
                </a:lnTo>
                <a:lnTo>
                  <a:pt x="756920" y="2698750"/>
                </a:lnTo>
                <a:lnTo>
                  <a:pt x="2783840" y="671830"/>
                </a:lnTo>
                <a:close/>
                <a:moveTo>
                  <a:pt x="2965450" y="985520"/>
                </a:moveTo>
                <a:lnTo>
                  <a:pt x="2934970" y="933450"/>
                </a:lnTo>
                <a:lnTo>
                  <a:pt x="1098550" y="2771140"/>
                </a:lnTo>
                <a:lnTo>
                  <a:pt x="1181100" y="2771140"/>
                </a:lnTo>
                <a:lnTo>
                  <a:pt x="2965450" y="985520"/>
                </a:lnTo>
                <a:close/>
                <a:moveTo>
                  <a:pt x="2603500" y="356870"/>
                </a:moveTo>
                <a:lnTo>
                  <a:pt x="2573020" y="304800"/>
                </a:lnTo>
                <a:lnTo>
                  <a:pt x="544830" y="2332990"/>
                </a:lnTo>
                <a:lnTo>
                  <a:pt x="575310" y="2385060"/>
                </a:lnTo>
                <a:lnTo>
                  <a:pt x="2603500" y="356870"/>
                </a:lnTo>
                <a:close/>
                <a:moveTo>
                  <a:pt x="2905760" y="881380"/>
                </a:moveTo>
                <a:lnTo>
                  <a:pt x="2875280" y="829310"/>
                </a:lnTo>
                <a:lnTo>
                  <a:pt x="933450" y="2771140"/>
                </a:lnTo>
                <a:lnTo>
                  <a:pt x="1016000" y="2771140"/>
                </a:lnTo>
                <a:lnTo>
                  <a:pt x="2905760" y="881380"/>
                </a:lnTo>
                <a:close/>
              </a:path>
            </a:pathLst>
          </a:custGeom>
          <a:solidFill>
            <a:srgbClr val="2E91F7"/>
          </a:solidFill>
          <a:ln>
            <a:noFill/>
          </a:ln>
        </p:spPr>
      </p:sp>
      <p:sp>
        <p:nvSpPr>
          <p:cNvPr id="311" name="Google Shape;311;p11"/>
          <p:cNvSpPr txBox="1"/>
          <p:nvPr/>
        </p:nvSpPr>
        <p:spPr>
          <a:xfrm>
            <a:off x="8276725" y="4801025"/>
            <a:ext cx="195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highlight>
                  <a:srgbClr val="3EDAD8"/>
                </a:highlight>
                <a:latin typeface="Open Sans"/>
                <a:ea typeface="Open Sans"/>
                <a:cs typeface="Open Sans"/>
                <a:sym typeface="Open Sans"/>
              </a:rPr>
              <a:t>DATA</a:t>
            </a: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</p:txBody>
      </p:sp>
      <p:sp>
        <p:nvSpPr>
          <p:cNvPr id="312" name="Google Shape;312;p11"/>
          <p:cNvSpPr txBox="1"/>
          <p:nvPr/>
        </p:nvSpPr>
        <p:spPr>
          <a:xfrm>
            <a:off x="7986537" y="1306520"/>
            <a:ext cx="2232943" cy="1099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IMPORTING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/>
          </a:p>
        </p:txBody>
      </p:sp>
      <p:sp>
        <p:nvSpPr>
          <p:cNvPr id="313" name="Google Shape;313;p11"/>
          <p:cNvSpPr txBox="1"/>
          <p:nvPr/>
        </p:nvSpPr>
        <p:spPr>
          <a:xfrm>
            <a:off x="10332479" y="2382676"/>
            <a:ext cx="5423785" cy="9761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MERGING</a:t>
            </a:r>
            <a:endParaRPr/>
          </a:p>
          <a:p>
            <a:pPr indent="0" lvl="0" marL="0" marR="0" rtl="0" algn="ctr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DATASETS</a:t>
            </a:r>
            <a:endParaRPr/>
          </a:p>
        </p:txBody>
      </p:sp>
      <p:sp>
        <p:nvSpPr>
          <p:cNvPr id="314" name="Google Shape;314;p11"/>
          <p:cNvSpPr txBox="1"/>
          <p:nvPr/>
        </p:nvSpPr>
        <p:spPr>
          <a:xfrm>
            <a:off x="2303246" y="7650870"/>
            <a:ext cx="5030447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REMOVING DUPLICATES</a:t>
            </a:r>
            <a:endParaRPr/>
          </a:p>
        </p:txBody>
      </p:sp>
      <p:sp>
        <p:nvSpPr>
          <p:cNvPr id="315" name="Google Shape;315;p11"/>
          <p:cNvSpPr txBox="1"/>
          <p:nvPr/>
        </p:nvSpPr>
        <p:spPr>
          <a:xfrm>
            <a:off x="10836115" y="7576276"/>
            <a:ext cx="5423785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STANDARDIZATION</a:t>
            </a:r>
            <a:endParaRPr/>
          </a:p>
        </p:txBody>
      </p:sp>
      <p:sp>
        <p:nvSpPr>
          <p:cNvPr id="316" name="Google Shape;316;p11"/>
          <p:cNvSpPr txBox="1"/>
          <p:nvPr/>
        </p:nvSpPr>
        <p:spPr>
          <a:xfrm>
            <a:off x="7665365" y="9010522"/>
            <a:ext cx="3272507" cy="537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NORMALIZATION</a:t>
            </a:r>
            <a:endParaRPr/>
          </a:p>
        </p:txBody>
      </p:sp>
      <p:sp>
        <p:nvSpPr>
          <p:cNvPr id="317" name="Google Shape;317;p11"/>
          <p:cNvSpPr txBox="1"/>
          <p:nvPr/>
        </p:nvSpPr>
        <p:spPr>
          <a:xfrm>
            <a:off x="10993493" y="5062721"/>
            <a:ext cx="54237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REMOVING</a:t>
            </a:r>
            <a:endParaRPr/>
          </a:p>
          <a:p>
            <a:pPr indent="0" lvl="0" marL="0" marR="0" rtl="0" algn="ctr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MISSING DATA</a:t>
            </a:r>
            <a:endParaRPr/>
          </a:p>
        </p:txBody>
      </p:sp>
      <p:sp>
        <p:nvSpPr>
          <p:cNvPr id="318" name="Google Shape;318;p11"/>
          <p:cNvSpPr txBox="1"/>
          <p:nvPr/>
        </p:nvSpPr>
        <p:spPr>
          <a:xfrm>
            <a:off x="2420353" y="5309866"/>
            <a:ext cx="3961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VERIFICATION </a:t>
            </a:r>
            <a:endParaRPr/>
          </a:p>
        </p:txBody>
      </p:sp>
      <p:sp>
        <p:nvSpPr>
          <p:cNvPr id="319" name="Google Shape;319;p11"/>
          <p:cNvSpPr txBox="1"/>
          <p:nvPr/>
        </p:nvSpPr>
        <p:spPr>
          <a:xfrm>
            <a:off x="1028700" y="2549215"/>
            <a:ext cx="8569077" cy="7617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EXPORTING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DATA</a:t>
            </a:r>
            <a:endParaRPr/>
          </a:p>
        </p:txBody>
      </p:sp>
      <p:sp>
        <p:nvSpPr>
          <p:cNvPr id="320" name="Google Shape;320;p11"/>
          <p:cNvSpPr txBox="1"/>
          <p:nvPr/>
        </p:nvSpPr>
        <p:spPr>
          <a:xfrm>
            <a:off x="7333693" y="5293621"/>
            <a:ext cx="3845048" cy="554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CLEANING</a:t>
            </a:r>
            <a:endParaRPr/>
          </a:p>
        </p:txBody>
      </p:sp>
      <p:sp>
        <p:nvSpPr>
          <p:cNvPr id="321" name="Google Shape;321;p11"/>
          <p:cNvSpPr txBox="1"/>
          <p:nvPr/>
        </p:nvSpPr>
        <p:spPr>
          <a:xfrm>
            <a:off x="7668654" y="5743201"/>
            <a:ext cx="3265930" cy="554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CYCLE</a:t>
            </a:r>
            <a:endParaRPr/>
          </a:p>
        </p:txBody>
      </p:sp>
      <p:sp>
        <p:nvSpPr>
          <p:cNvPr id="322" name="Google Shape;322;p11"/>
          <p:cNvSpPr txBox="1"/>
          <p:nvPr/>
        </p:nvSpPr>
        <p:spPr>
          <a:xfrm>
            <a:off x="5349414" y="510203"/>
            <a:ext cx="7507188" cy="8031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7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DATA CLEANSING</a:t>
            </a:r>
            <a:endParaRPr/>
          </a:p>
        </p:txBody>
      </p:sp>
      <p:pic>
        <p:nvPicPr>
          <p:cNvPr id="323" name="Google Shape;32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238443" y="1445491"/>
            <a:ext cx="1010378" cy="879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4263389">
            <a:off x="14158591" y="6121757"/>
            <a:ext cx="817524" cy="1204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6302452">
            <a:off x="3553276" y="3330410"/>
            <a:ext cx="1054078" cy="78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-7026463">
            <a:off x="5240935" y="8721653"/>
            <a:ext cx="728498" cy="1073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5480326" y="833767"/>
            <a:ext cx="6133809" cy="1786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15614578" y="2470078"/>
            <a:ext cx="2673422" cy="267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91713" y="-1339901"/>
            <a:ext cx="10396287" cy="6133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4813594"/>
            <a:ext cx="8810311" cy="5473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10284" y="3747717"/>
            <a:ext cx="2562858" cy="2562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3115" y="4116290"/>
            <a:ext cx="1837196" cy="1825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380878" y="4518311"/>
            <a:ext cx="1021670" cy="1021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5400000">
            <a:off x="-1698771" y="-1698771"/>
            <a:ext cx="2727471" cy="272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7259300" y="9258300"/>
            <a:ext cx="7143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 rot="-5400000">
            <a:off x="17442568" y="9406575"/>
            <a:ext cx="347839" cy="41782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2"/>
          <p:cNvSpPr txBox="1"/>
          <p:nvPr/>
        </p:nvSpPr>
        <p:spPr>
          <a:xfrm>
            <a:off x="8402548" y="323145"/>
            <a:ext cx="6863013" cy="14038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F2FAFF"/>
                </a:solidFill>
                <a:latin typeface="Open Sans"/>
                <a:ea typeface="Open Sans"/>
                <a:cs typeface="Open Sans"/>
                <a:sym typeface="Open Sans"/>
              </a:rPr>
              <a:t>CHALLENGES OVERCOME</a:t>
            </a:r>
            <a:endParaRPr/>
          </a:p>
        </p:txBody>
      </p:sp>
      <p:pic>
        <p:nvPicPr>
          <p:cNvPr id="346" name="Google Shape;346;p1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3598769" y="679108"/>
            <a:ext cx="4689231" cy="4114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2"/>
          <p:cNvSpPr txBox="1"/>
          <p:nvPr/>
        </p:nvSpPr>
        <p:spPr>
          <a:xfrm>
            <a:off x="1164392" y="535697"/>
            <a:ext cx="6863013" cy="30412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WHY IS DATA CLEANING</a:t>
            </a:r>
            <a:endParaRPr/>
          </a:p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Important?</a:t>
            </a:r>
            <a:endParaRPr/>
          </a:p>
          <a:p>
            <a:pPr indent="0" lvl="0" marL="0" marR="0" rtl="0" algn="l">
              <a:lnSpc>
                <a:spcPct val="1604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48" name="Google Shape;348;p12"/>
          <p:cNvSpPr txBox="1"/>
          <p:nvPr/>
        </p:nvSpPr>
        <p:spPr>
          <a:xfrm>
            <a:off x="336732" y="2958430"/>
            <a:ext cx="6495672" cy="779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8" lvl="1" marL="49657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Truthfulness &amp; authentication of the project depends on this step</a:t>
            </a:r>
            <a:endParaRPr/>
          </a:p>
        </p:txBody>
      </p:sp>
      <p:sp>
        <p:nvSpPr>
          <p:cNvPr id="349" name="Google Shape;349;p12"/>
          <p:cNvSpPr txBox="1"/>
          <p:nvPr/>
        </p:nvSpPr>
        <p:spPr>
          <a:xfrm>
            <a:off x="9440467" y="5664983"/>
            <a:ext cx="6863013" cy="1631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WHAT HAPPENS NEXT?</a:t>
            </a:r>
            <a:endParaRPr/>
          </a:p>
          <a:p>
            <a:pPr indent="0" lvl="0" marL="0" marR="0" rtl="0" algn="l">
              <a:lnSpc>
                <a:spcPct val="1604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12"/>
          <p:cNvSpPr txBox="1"/>
          <p:nvPr/>
        </p:nvSpPr>
        <p:spPr>
          <a:xfrm>
            <a:off x="336732" y="3907375"/>
            <a:ext cx="4584743" cy="379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8" lvl="1" marL="49657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Garbage in Garbage Out</a:t>
            </a:r>
            <a:endParaRPr/>
          </a:p>
        </p:txBody>
      </p:sp>
      <p:sp>
        <p:nvSpPr>
          <p:cNvPr id="351" name="Google Shape;351;p12"/>
          <p:cNvSpPr txBox="1"/>
          <p:nvPr/>
        </p:nvSpPr>
        <p:spPr>
          <a:xfrm>
            <a:off x="8402548" y="2018200"/>
            <a:ext cx="5196221" cy="779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8" lvl="1" marL="49657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scale of the data - 10 Million rows!</a:t>
            </a:r>
            <a:endParaRPr/>
          </a:p>
        </p:txBody>
      </p:sp>
      <p:sp>
        <p:nvSpPr>
          <p:cNvPr id="352" name="Google Shape;352;p12"/>
          <p:cNvSpPr txBox="1"/>
          <p:nvPr/>
        </p:nvSpPr>
        <p:spPr>
          <a:xfrm>
            <a:off x="8402548" y="2943825"/>
            <a:ext cx="5196221" cy="3797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8" lvl="1" marL="496575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Date-time formatting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4042" y="5529640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48488" y="5508050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3222" y="5644971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120396" y="5598100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834014" y="5430888"/>
            <a:ext cx="1619584" cy="161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13"/>
          <p:cNvPicPr preferRelativeResize="0"/>
          <p:nvPr/>
        </p:nvPicPr>
        <p:blipFill rotWithShape="1">
          <a:blip r:embed="rId8">
            <a:alphaModFix/>
          </a:blip>
          <a:srcRect b="0" l="0" r="50000" t="0"/>
          <a:stretch/>
        </p:blipFill>
        <p:spPr>
          <a:xfrm rot="5400000">
            <a:off x="4136871" y="4162308"/>
            <a:ext cx="1482663" cy="2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3"/>
          <p:cNvPicPr preferRelativeResize="0"/>
          <p:nvPr/>
        </p:nvPicPr>
        <p:blipFill rotWithShape="1">
          <a:blip r:embed="rId9">
            <a:alphaModFix/>
          </a:blip>
          <a:srcRect b="0" l="0" r="50000" t="0"/>
          <a:stretch/>
        </p:blipFill>
        <p:spPr>
          <a:xfrm rot="5400000">
            <a:off x="9442757" y="4126748"/>
            <a:ext cx="1482663" cy="2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13"/>
          <p:cNvPicPr preferRelativeResize="0"/>
          <p:nvPr/>
        </p:nvPicPr>
        <p:blipFill rotWithShape="1">
          <a:blip r:embed="rId10">
            <a:alphaModFix/>
          </a:blip>
          <a:srcRect b="0" l="0" r="50000" t="0"/>
          <a:stretch/>
        </p:blipFill>
        <p:spPr>
          <a:xfrm rot="5400000">
            <a:off x="14815820" y="4142733"/>
            <a:ext cx="1482663" cy="2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13"/>
          <p:cNvPicPr preferRelativeResize="0"/>
          <p:nvPr/>
        </p:nvPicPr>
        <p:blipFill rotWithShape="1">
          <a:blip r:embed="rId11">
            <a:alphaModFix/>
          </a:blip>
          <a:srcRect b="0" l="0" r="50000" t="0"/>
          <a:stretch/>
        </p:blipFill>
        <p:spPr>
          <a:xfrm rot="-5400000">
            <a:off x="6787217" y="5666561"/>
            <a:ext cx="1482663" cy="296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3"/>
          <p:cNvPicPr preferRelativeResize="0"/>
          <p:nvPr/>
        </p:nvPicPr>
        <p:blipFill rotWithShape="1">
          <a:blip r:embed="rId12">
            <a:alphaModFix/>
          </a:blip>
          <a:srcRect b="0" l="0" r="50000" t="0"/>
          <a:stretch/>
        </p:blipFill>
        <p:spPr>
          <a:xfrm rot="-5400000">
            <a:off x="12125737" y="5576510"/>
            <a:ext cx="1482663" cy="296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3"/>
          <p:cNvSpPr/>
          <p:nvPr/>
        </p:nvSpPr>
        <p:spPr>
          <a:xfrm rot="-2700000">
            <a:off x="5914749" y="6029980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6CD7D9"/>
          </a:solidFill>
          <a:ln>
            <a:noFill/>
          </a:ln>
        </p:spPr>
      </p:sp>
      <p:sp>
        <p:nvSpPr>
          <p:cNvPr id="372" name="Google Shape;372;p13"/>
          <p:cNvSpPr/>
          <p:nvPr/>
        </p:nvSpPr>
        <p:spPr>
          <a:xfrm rot="-2700000">
            <a:off x="11312330" y="6038681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C9EF"/>
          </a:solidFill>
          <a:ln>
            <a:noFill/>
          </a:ln>
        </p:spPr>
      </p:sp>
      <p:sp>
        <p:nvSpPr>
          <p:cNvPr id="373" name="Google Shape;373;p13"/>
          <p:cNvSpPr/>
          <p:nvPr/>
        </p:nvSpPr>
        <p:spPr>
          <a:xfrm rot="-2700000">
            <a:off x="16654824" y="5991811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13538A"/>
          </a:solidFill>
          <a:ln>
            <a:noFill/>
          </a:ln>
        </p:spPr>
      </p:sp>
      <p:sp>
        <p:nvSpPr>
          <p:cNvPr id="374" name="Google Shape;374;p13"/>
          <p:cNvSpPr/>
          <p:nvPr/>
        </p:nvSpPr>
        <p:spPr>
          <a:xfrm rot="8100000">
            <a:off x="8594032" y="6219921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0FA4A2"/>
          </a:solidFill>
          <a:ln>
            <a:noFill/>
          </a:ln>
        </p:spPr>
      </p:sp>
      <p:pic>
        <p:nvPicPr>
          <p:cNvPr id="375" name="Google Shape;375;p13"/>
          <p:cNvPicPr preferRelativeResize="0"/>
          <p:nvPr/>
        </p:nvPicPr>
        <p:blipFill rotWithShape="1">
          <a:blip r:embed="rId13">
            <a:alphaModFix/>
          </a:blip>
          <a:srcRect b="0" l="0" r="50000" t="0"/>
          <a:stretch/>
        </p:blipFill>
        <p:spPr>
          <a:xfrm rot="-5400000">
            <a:off x="1406667" y="5553522"/>
            <a:ext cx="1496950" cy="29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1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421495" y="5644971"/>
            <a:ext cx="1619584" cy="161958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3"/>
          <p:cNvSpPr/>
          <p:nvPr/>
        </p:nvSpPr>
        <p:spPr>
          <a:xfrm rot="8100000">
            <a:off x="13931681" y="6038681"/>
            <a:ext cx="559215" cy="558321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2C92D5"/>
          </a:solidFill>
          <a:ln>
            <a:noFill/>
          </a:ln>
        </p:spPr>
      </p:sp>
      <p:sp>
        <p:nvSpPr>
          <p:cNvPr id="378" name="Google Shape;378;p13"/>
          <p:cNvSpPr/>
          <p:nvPr/>
        </p:nvSpPr>
        <p:spPr>
          <a:xfrm rot="8100000">
            <a:off x="3255893" y="6077746"/>
            <a:ext cx="578889" cy="577963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9DDFBD"/>
          </a:solidFill>
          <a:ln>
            <a:noFill/>
          </a:ln>
        </p:spPr>
      </p:sp>
      <p:pic>
        <p:nvPicPr>
          <p:cNvPr id="379" name="Google Shape;379;p13"/>
          <p:cNvPicPr preferRelativeResize="0"/>
          <p:nvPr/>
        </p:nvPicPr>
        <p:blipFill rotWithShape="1">
          <a:blip r:embed="rId15">
            <a:alphaModFix amt="12000"/>
          </a:blip>
          <a:srcRect b="0" l="0" r="0" t="0"/>
          <a:stretch/>
        </p:blipFill>
        <p:spPr>
          <a:xfrm>
            <a:off x="473274" y="134368"/>
            <a:ext cx="17341451" cy="101526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13"/>
          <p:cNvGrpSpPr/>
          <p:nvPr/>
        </p:nvGrpSpPr>
        <p:grpSpPr>
          <a:xfrm>
            <a:off x="5256418" y="673245"/>
            <a:ext cx="7610651" cy="1733334"/>
            <a:chOff x="0" y="-66675"/>
            <a:chExt cx="10147534" cy="2311112"/>
          </a:xfrm>
        </p:grpSpPr>
        <p:sp>
          <p:nvSpPr>
            <p:cNvPr id="381" name="Google Shape;381;p13"/>
            <p:cNvSpPr txBox="1"/>
            <p:nvPr/>
          </p:nvSpPr>
          <p:spPr>
            <a:xfrm>
              <a:off x="0" y="1665740"/>
              <a:ext cx="10147534" cy="578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3"/>
            <p:cNvSpPr txBox="1"/>
            <p:nvPr/>
          </p:nvSpPr>
          <p:spPr>
            <a:xfrm>
              <a:off x="0" y="-66675"/>
              <a:ext cx="10147534" cy="1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99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USAGE OF AWS</a:t>
              </a:r>
              <a:endParaRPr/>
            </a:p>
          </p:txBody>
        </p:sp>
      </p:grpSp>
      <p:grpSp>
        <p:nvGrpSpPr>
          <p:cNvPr id="383" name="Google Shape;383;p13"/>
          <p:cNvGrpSpPr/>
          <p:nvPr/>
        </p:nvGrpSpPr>
        <p:grpSpPr>
          <a:xfrm>
            <a:off x="5960303" y="8119495"/>
            <a:ext cx="2913336" cy="1306657"/>
            <a:chOff x="0" y="-28575"/>
            <a:chExt cx="3884449" cy="1742210"/>
          </a:xfrm>
        </p:grpSpPr>
        <p:sp>
          <p:nvSpPr>
            <p:cNvPr id="384" name="Google Shape;384;p13"/>
            <p:cNvSpPr txBox="1"/>
            <p:nvPr/>
          </p:nvSpPr>
          <p:spPr>
            <a:xfrm>
              <a:off x="0" y="1300250"/>
              <a:ext cx="3884449" cy="413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crime-output-bucket</a:t>
              </a:r>
              <a:endParaRPr/>
            </a:p>
          </p:txBody>
        </p:sp>
        <p:sp>
          <p:nvSpPr>
            <p:cNvPr id="385" name="Google Shape;385;p13"/>
            <p:cNvSpPr txBox="1"/>
            <p:nvPr/>
          </p:nvSpPr>
          <p:spPr>
            <a:xfrm>
              <a:off x="0" y="-28575"/>
              <a:ext cx="3884449" cy="1057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99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S3-Output Bucket</a:t>
              </a:r>
              <a:endParaRPr/>
            </a:p>
          </p:txBody>
        </p:sp>
      </p:grpSp>
      <p:sp>
        <p:nvSpPr>
          <p:cNvPr id="386" name="Google Shape;386;p13"/>
          <p:cNvSpPr txBox="1"/>
          <p:nvPr/>
        </p:nvSpPr>
        <p:spPr>
          <a:xfrm>
            <a:off x="9374297" y="6202580"/>
            <a:ext cx="1619584" cy="692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AWS GLUE JOB</a:t>
            </a:r>
            <a:endParaRPr/>
          </a:p>
        </p:txBody>
      </p:sp>
      <p:sp>
        <p:nvSpPr>
          <p:cNvPr id="387" name="Google Shape;387;p13"/>
          <p:cNvSpPr txBox="1"/>
          <p:nvPr/>
        </p:nvSpPr>
        <p:spPr>
          <a:xfrm>
            <a:off x="14911197" y="6150519"/>
            <a:ext cx="1619584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REDSHIFT</a:t>
            </a:r>
            <a:endParaRPr/>
          </a:p>
        </p:txBody>
      </p:sp>
      <p:sp>
        <p:nvSpPr>
          <p:cNvPr id="388" name="Google Shape;388;p13"/>
          <p:cNvSpPr txBox="1"/>
          <p:nvPr/>
        </p:nvSpPr>
        <p:spPr>
          <a:xfrm>
            <a:off x="3501366" y="1138270"/>
            <a:ext cx="2544519" cy="3821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3"/>
          <p:cNvSpPr txBox="1"/>
          <p:nvPr/>
        </p:nvSpPr>
        <p:spPr>
          <a:xfrm>
            <a:off x="12072771" y="6202580"/>
            <a:ext cx="1619584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AWS S3</a:t>
            </a:r>
            <a:endParaRPr/>
          </a:p>
        </p:txBody>
      </p:sp>
      <p:grpSp>
        <p:nvGrpSpPr>
          <p:cNvPr id="390" name="Google Shape;390;p13"/>
          <p:cNvGrpSpPr/>
          <p:nvPr/>
        </p:nvGrpSpPr>
        <p:grpSpPr>
          <a:xfrm>
            <a:off x="588030" y="8119495"/>
            <a:ext cx="2913336" cy="906607"/>
            <a:chOff x="0" y="-28575"/>
            <a:chExt cx="3884449" cy="1208810"/>
          </a:xfrm>
        </p:grpSpPr>
        <p:sp>
          <p:nvSpPr>
            <p:cNvPr id="391" name="Google Shape;391;p13"/>
            <p:cNvSpPr txBox="1"/>
            <p:nvPr/>
          </p:nvSpPr>
          <p:spPr>
            <a:xfrm>
              <a:off x="0" y="766850"/>
              <a:ext cx="3884449" cy="413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crime-input-bucket</a:t>
              </a:r>
              <a:endParaRPr/>
            </a:p>
          </p:txBody>
        </p:sp>
        <p:sp>
          <p:nvSpPr>
            <p:cNvPr id="392" name="Google Shape;392;p13"/>
            <p:cNvSpPr txBox="1"/>
            <p:nvPr/>
          </p:nvSpPr>
          <p:spPr>
            <a:xfrm>
              <a:off x="0" y="-28575"/>
              <a:ext cx="3884449" cy="52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99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S3-Input Bucket</a:t>
              </a:r>
              <a:endParaRPr/>
            </a:p>
          </p:txBody>
        </p:sp>
      </p:grpSp>
      <p:sp>
        <p:nvSpPr>
          <p:cNvPr id="393" name="Google Shape;393;p13"/>
          <p:cNvSpPr txBox="1"/>
          <p:nvPr/>
        </p:nvSpPr>
        <p:spPr>
          <a:xfrm>
            <a:off x="6694240" y="6312642"/>
            <a:ext cx="1619584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AWS S3</a:t>
            </a:r>
            <a:endParaRPr/>
          </a:p>
        </p:txBody>
      </p:sp>
      <p:sp>
        <p:nvSpPr>
          <p:cNvPr id="394" name="Google Shape;394;p13"/>
          <p:cNvSpPr txBox="1"/>
          <p:nvPr/>
        </p:nvSpPr>
        <p:spPr>
          <a:xfrm>
            <a:off x="1285511" y="6312642"/>
            <a:ext cx="1619584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AWS S3</a:t>
            </a:r>
            <a:endParaRPr/>
          </a:p>
        </p:txBody>
      </p:sp>
      <p:sp>
        <p:nvSpPr>
          <p:cNvPr id="395" name="Google Shape;395;p13"/>
          <p:cNvSpPr txBox="1"/>
          <p:nvPr/>
        </p:nvSpPr>
        <p:spPr>
          <a:xfrm>
            <a:off x="4176440" y="5900149"/>
            <a:ext cx="14007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99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Data Pre-processing</a:t>
            </a:r>
            <a:endParaRPr/>
          </a:p>
        </p:txBody>
      </p:sp>
      <p:grpSp>
        <p:nvGrpSpPr>
          <p:cNvPr id="396" name="Google Shape;396;p13"/>
          <p:cNvGrpSpPr/>
          <p:nvPr/>
        </p:nvGrpSpPr>
        <p:grpSpPr>
          <a:xfrm>
            <a:off x="3501366" y="3662514"/>
            <a:ext cx="2913336" cy="906607"/>
            <a:chOff x="0" y="-28575"/>
            <a:chExt cx="3884449" cy="1208810"/>
          </a:xfrm>
        </p:grpSpPr>
        <p:sp>
          <p:nvSpPr>
            <p:cNvPr id="397" name="Google Shape;397;p13"/>
            <p:cNvSpPr txBox="1"/>
            <p:nvPr/>
          </p:nvSpPr>
          <p:spPr>
            <a:xfrm>
              <a:off x="0" y="766850"/>
              <a:ext cx="3884449" cy="413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used Google collab </a:t>
              </a:r>
              <a:endParaRPr/>
            </a:p>
          </p:txBody>
        </p:sp>
        <p:sp>
          <p:nvSpPr>
            <p:cNvPr id="398" name="Google Shape;398;p13"/>
            <p:cNvSpPr txBox="1"/>
            <p:nvPr/>
          </p:nvSpPr>
          <p:spPr>
            <a:xfrm>
              <a:off x="0" y="-28575"/>
              <a:ext cx="3884449" cy="52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99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Cleaning</a:t>
              </a:r>
              <a:endParaRPr/>
            </a:p>
          </p:txBody>
        </p:sp>
      </p:grpSp>
      <p:grpSp>
        <p:nvGrpSpPr>
          <p:cNvPr id="399" name="Google Shape;399;p13"/>
          <p:cNvGrpSpPr/>
          <p:nvPr/>
        </p:nvGrpSpPr>
        <p:grpSpPr>
          <a:xfrm>
            <a:off x="8701611" y="3569804"/>
            <a:ext cx="2913336" cy="1249507"/>
            <a:chOff x="0" y="-28575"/>
            <a:chExt cx="3884449" cy="1666010"/>
          </a:xfrm>
        </p:grpSpPr>
        <p:sp>
          <p:nvSpPr>
            <p:cNvPr id="400" name="Google Shape;400;p13"/>
            <p:cNvSpPr txBox="1"/>
            <p:nvPr/>
          </p:nvSpPr>
          <p:spPr>
            <a:xfrm>
              <a:off x="0" y="766850"/>
              <a:ext cx="3884449" cy="870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created crime-job as Run on demand basis </a:t>
              </a:r>
              <a:endParaRPr/>
            </a:p>
          </p:txBody>
        </p:sp>
        <p:sp>
          <p:nvSpPr>
            <p:cNvPr id="401" name="Google Shape;401;p13"/>
            <p:cNvSpPr txBox="1"/>
            <p:nvPr/>
          </p:nvSpPr>
          <p:spPr>
            <a:xfrm>
              <a:off x="0" y="-28575"/>
              <a:ext cx="3884449" cy="52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solidFill>
                    <a:srgbClr val="191919"/>
                  </a:solidFill>
                  <a:latin typeface="Arial"/>
                  <a:ea typeface="Arial"/>
                  <a:cs typeface="Arial"/>
                  <a:sym typeface="Arial"/>
                </a:rPr>
                <a:t>ETL</a:t>
              </a:r>
              <a:endParaRPr/>
            </a:p>
          </p:txBody>
        </p:sp>
      </p:grpSp>
      <p:grpSp>
        <p:nvGrpSpPr>
          <p:cNvPr id="402" name="Google Shape;402;p13"/>
          <p:cNvGrpSpPr/>
          <p:nvPr/>
        </p:nvGrpSpPr>
        <p:grpSpPr>
          <a:xfrm>
            <a:off x="14126477" y="3569804"/>
            <a:ext cx="2913336" cy="1249507"/>
            <a:chOff x="0" y="-28575"/>
            <a:chExt cx="3884449" cy="1666010"/>
          </a:xfrm>
        </p:grpSpPr>
        <p:sp>
          <p:nvSpPr>
            <p:cNvPr id="403" name="Google Shape;403;p13"/>
            <p:cNvSpPr txBox="1"/>
            <p:nvPr/>
          </p:nvSpPr>
          <p:spPr>
            <a:xfrm>
              <a:off x="0" y="766850"/>
              <a:ext cx="3884449" cy="8705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loaded data using copy command for analysis</a:t>
              </a:r>
              <a:endParaRPr/>
            </a:p>
          </p:txBody>
        </p:sp>
        <p:sp>
          <p:nvSpPr>
            <p:cNvPr id="404" name="Google Shape;404;p13"/>
            <p:cNvSpPr txBox="1"/>
            <p:nvPr/>
          </p:nvSpPr>
          <p:spPr>
            <a:xfrm>
              <a:off x="0" y="-28575"/>
              <a:ext cx="3884449" cy="523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99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Warehouse </a:t>
              </a:r>
              <a:endParaRPr/>
            </a:p>
          </p:txBody>
        </p:sp>
      </p:grpSp>
      <p:grpSp>
        <p:nvGrpSpPr>
          <p:cNvPr id="405" name="Google Shape;405;p13"/>
          <p:cNvGrpSpPr/>
          <p:nvPr/>
        </p:nvGrpSpPr>
        <p:grpSpPr>
          <a:xfrm>
            <a:off x="11693061" y="8119495"/>
            <a:ext cx="2913336" cy="1306657"/>
            <a:chOff x="0" y="-28575"/>
            <a:chExt cx="3884449" cy="1742210"/>
          </a:xfrm>
        </p:grpSpPr>
        <p:sp>
          <p:nvSpPr>
            <p:cNvPr id="406" name="Google Shape;406;p13"/>
            <p:cNvSpPr txBox="1"/>
            <p:nvPr/>
          </p:nvSpPr>
          <p:spPr>
            <a:xfrm>
              <a:off x="0" y="1300250"/>
              <a:ext cx="3884449" cy="4133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crimes-output-job-bucket</a:t>
              </a:r>
              <a:endParaRPr/>
            </a:p>
          </p:txBody>
        </p:sp>
        <p:sp>
          <p:nvSpPr>
            <p:cNvPr id="407" name="Google Shape;407;p13"/>
            <p:cNvSpPr txBox="1"/>
            <p:nvPr/>
          </p:nvSpPr>
          <p:spPr>
            <a:xfrm>
              <a:off x="0" y="-28575"/>
              <a:ext cx="3884449" cy="10572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99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S3-Job Output Bucket</a:t>
              </a:r>
              <a:endParaRPr/>
            </a:p>
          </p:txBody>
        </p:sp>
      </p:grp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4EDF4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4"/>
          <p:cNvSpPr/>
          <p:nvPr/>
        </p:nvSpPr>
        <p:spPr>
          <a:xfrm>
            <a:off x="6488193" y="1936876"/>
            <a:ext cx="11093047" cy="1588225"/>
          </a:xfrm>
          <a:prstGeom prst="rect">
            <a:avLst/>
          </a:prstGeom>
          <a:solidFill>
            <a:srgbClr val="86EAE9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14"/>
          <p:cNvSpPr/>
          <p:nvPr/>
        </p:nvSpPr>
        <p:spPr>
          <a:xfrm>
            <a:off x="4858449" y="1866113"/>
            <a:ext cx="4707500" cy="1644902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8" name="Google Shape;418;p14"/>
          <p:cNvPicPr preferRelativeResize="0"/>
          <p:nvPr/>
        </p:nvPicPr>
        <p:blipFill rotWithShape="1">
          <a:blip r:embed="rId3">
            <a:alphaModFix amt="91000"/>
          </a:blip>
          <a:srcRect b="1446" l="15619" r="20840" t="0"/>
          <a:stretch/>
        </p:blipFill>
        <p:spPr>
          <a:xfrm>
            <a:off x="-291208" y="2162600"/>
            <a:ext cx="5149658" cy="633818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14"/>
          <p:cNvGrpSpPr/>
          <p:nvPr/>
        </p:nvGrpSpPr>
        <p:grpSpPr>
          <a:xfrm>
            <a:off x="885852" y="4616887"/>
            <a:ext cx="4554551" cy="2091322"/>
            <a:chOff x="0" y="-66675"/>
            <a:chExt cx="6072735" cy="2788430"/>
          </a:xfrm>
        </p:grpSpPr>
        <p:sp>
          <p:nvSpPr>
            <p:cNvPr id="420" name="Google Shape;420;p14"/>
            <p:cNvSpPr txBox="1"/>
            <p:nvPr/>
          </p:nvSpPr>
          <p:spPr>
            <a:xfrm>
              <a:off x="0" y="-66675"/>
              <a:ext cx="6072735" cy="154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1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AWS S3</a:t>
              </a:r>
              <a:endParaRPr/>
            </a:p>
          </p:txBody>
        </p:sp>
        <p:sp>
          <p:nvSpPr>
            <p:cNvPr id="421" name="Google Shape;421;p14"/>
            <p:cNvSpPr txBox="1"/>
            <p:nvPr/>
          </p:nvSpPr>
          <p:spPr>
            <a:xfrm>
              <a:off x="0" y="1690304"/>
              <a:ext cx="6072735" cy="10314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7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DATALAKE</a:t>
              </a:r>
              <a:endParaRPr/>
            </a:p>
          </p:txBody>
        </p:sp>
      </p:grpSp>
      <p:sp>
        <p:nvSpPr>
          <p:cNvPr id="422" name="Google Shape;422;p14"/>
          <p:cNvSpPr txBox="1"/>
          <p:nvPr/>
        </p:nvSpPr>
        <p:spPr>
          <a:xfrm>
            <a:off x="6399852" y="2416340"/>
            <a:ext cx="3235874" cy="51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S3?</a:t>
            </a:r>
            <a:endParaRPr/>
          </a:p>
        </p:txBody>
      </p:sp>
      <p:sp>
        <p:nvSpPr>
          <p:cNvPr id="423" name="Google Shape;423;p14"/>
          <p:cNvSpPr/>
          <p:nvPr/>
        </p:nvSpPr>
        <p:spPr>
          <a:xfrm rot="-8100000">
            <a:off x="8983923" y="2107469"/>
            <a:ext cx="1164053" cy="1162190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86EAE9"/>
          </a:solidFill>
          <a:ln>
            <a:noFill/>
          </a:ln>
        </p:spPr>
      </p:sp>
      <p:sp>
        <p:nvSpPr>
          <p:cNvPr id="424" name="Google Shape;424;p14"/>
          <p:cNvSpPr/>
          <p:nvPr/>
        </p:nvSpPr>
        <p:spPr>
          <a:xfrm>
            <a:off x="5301373" y="3620115"/>
            <a:ext cx="12279868" cy="1644902"/>
          </a:xfrm>
          <a:prstGeom prst="rect">
            <a:avLst/>
          </a:prstGeom>
          <a:solidFill>
            <a:srgbClr val="3EDAD8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14"/>
          <p:cNvSpPr/>
          <p:nvPr/>
        </p:nvSpPr>
        <p:spPr>
          <a:xfrm>
            <a:off x="4858449" y="3610590"/>
            <a:ext cx="4777276" cy="1644902"/>
          </a:xfrm>
          <a:prstGeom prst="rect">
            <a:avLst/>
          </a:prstGeom>
          <a:solidFill>
            <a:srgbClr val="3EDA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4"/>
          <p:cNvSpPr/>
          <p:nvPr/>
        </p:nvSpPr>
        <p:spPr>
          <a:xfrm rot="-8100000">
            <a:off x="9053700" y="3865795"/>
            <a:ext cx="1164053" cy="1162190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EDAD8"/>
          </a:solidFill>
          <a:ln>
            <a:noFill/>
          </a:ln>
        </p:spPr>
      </p:sp>
      <p:sp>
        <p:nvSpPr>
          <p:cNvPr id="427" name="Google Shape;427;p14"/>
          <p:cNvSpPr/>
          <p:nvPr/>
        </p:nvSpPr>
        <p:spPr>
          <a:xfrm>
            <a:off x="6327837" y="5331692"/>
            <a:ext cx="11253404" cy="1644902"/>
          </a:xfrm>
          <a:prstGeom prst="rect">
            <a:avLst/>
          </a:prstGeom>
          <a:solidFill>
            <a:srgbClr val="37C9EF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14"/>
          <p:cNvSpPr/>
          <p:nvPr/>
        </p:nvSpPr>
        <p:spPr>
          <a:xfrm>
            <a:off x="4858449" y="5331692"/>
            <a:ext cx="4777276" cy="1644902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14"/>
          <p:cNvSpPr/>
          <p:nvPr/>
        </p:nvSpPr>
        <p:spPr>
          <a:xfrm rot="-8100000">
            <a:off x="9053700" y="5573048"/>
            <a:ext cx="1164053" cy="1162190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37C9EF"/>
          </a:solidFill>
          <a:ln>
            <a:noFill/>
          </a:ln>
        </p:spPr>
      </p:sp>
      <p:sp>
        <p:nvSpPr>
          <p:cNvPr id="430" name="Google Shape;430;p14"/>
          <p:cNvSpPr/>
          <p:nvPr/>
        </p:nvSpPr>
        <p:spPr>
          <a:xfrm>
            <a:off x="5303749" y="7081369"/>
            <a:ext cx="12277492" cy="1644902"/>
          </a:xfrm>
          <a:prstGeom prst="rect">
            <a:avLst/>
          </a:prstGeom>
          <a:solidFill>
            <a:srgbClr val="2C92D5">
              <a:alpha val="2980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14"/>
          <p:cNvSpPr/>
          <p:nvPr/>
        </p:nvSpPr>
        <p:spPr>
          <a:xfrm>
            <a:off x="4858449" y="7052794"/>
            <a:ext cx="4777276" cy="1644902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4"/>
          <p:cNvSpPr/>
          <p:nvPr/>
        </p:nvSpPr>
        <p:spPr>
          <a:xfrm rot="-8100000">
            <a:off x="9053700" y="7303675"/>
            <a:ext cx="1164053" cy="1162190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close/>
              </a:path>
            </a:pathLst>
          </a:custGeom>
          <a:solidFill>
            <a:srgbClr val="2C92D5"/>
          </a:solidFill>
          <a:ln>
            <a:noFill/>
          </a:ln>
        </p:spPr>
      </p:sp>
      <p:grpSp>
        <p:nvGrpSpPr>
          <p:cNvPr id="433" name="Google Shape;433;p14"/>
          <p:cNvGrpSpPr/>
          <p:nvPr/>
        </p:nvGrpSpPr>
        <p:grpSpPr>
          <a:xfrm>
            <a:off x="5153198" y="1918939"/>
            <a:ext cx="783092" cy="1539250"/>
            <a:chOff x="0" y="0"/>
            <a:chExt cx="1044123" cy="2052334"/>
          </a:xfrm>
        </p:grpSpPr>
        <p:pic>
          <p:nvPicPr>
            <p:cNvPr id="434" name="Google Shape;434;p14"/>
            <p:cNvPicPr preferRelativeResize="0"/>
            <p:nvPr/>
          </p:nvPicPr>
          <p:blipFill rotWithShape="1">
            <a:blip r:embed="rId4">
              <a:alphaModFix/>
            </a:blip>
            <a:srcRect b="0" l="24562" r="24562" t="0"/>
            <a:stretch/>
          </p:blipFill>
          <p:spPr>
            <a:xfrm>
              <a:off x="0" y="0"/>
              <a:ext cx="1044123" cy="2052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" name="Google Shape;435;p14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u="none">
                  <a:solidFill>
                    <a:srgbClr val="86EAE9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436" name="Google Shape;436;p14"/>
          <p:cNvGrpSpPr/>
          <p:nvPr/>
        </p:nvGrpSpPr>
        <p:grpSpPr>
          <a:xfrm>
            <a:off x="5153198" y="3730091"/>
            <a:ext cx="783092" cy="1539250"/>
            <a:chOff x="0" y="0"/>
            <a:chExt cx="1044123" cy="2052334"/>
          </a:xfrm>
        </p:grpSpPr>
        <p:pic>
          <p:nvPicPr>
            <p:cNvPr id="437" name="Google Shape;437;p14"/>
            <p:cNvPicPr preferRelativeResize="0"/>
            <p:nvPr/>
          </p:nvPicPr>
          <p:blipFill rotWithShape="1">
            <a:blip r:embed="rId4">
              <a:alphaModFix/>
            </a:blip>
            <a:srcRect b="0" l="24562" r="24562" t="0"/>
            <a:stretch/>
          </p:blipFill>
          <p:spPr>
            <a:xfrm>
              <a:off x="0" y="0"/>
              <a:ext cx="1044123" cy="2052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14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u="none">
                  <a:solidFill>
                    <a:srgbClr val="3EDAD8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</p:grpSp>
      <p:grpSp>
        <p:nvGrpSpPr>
          <p:cNvPr id="439" name="Google Shape;439;p14"/>
          <p:cNvGrpSpPr/>
          <p:nvPr/>
        </p:nvGrpSpPr>
        <p:grpSpPr>
          <a:xfrm>
            <a:off x="5153198" y="5437344"/>
            <a:ext cx="783092" cy="1539250"/>
            <a:chOff x="0" y="0"/>
            <a:chExt cx="1044123" cy="2052334"/>
          </a:xfrm>
        </p:grpSpPr>
        <p:pic>
          <p:nvPicPr>
            <p:cNvPr id="440" name="Google Shape;440;p14"/>
            <p:cNvPicPr preferRelativeResize="0"/>
            <p:nvPr/>
          </p:nvPicPr>
          <p:blipFill rotWithShape="1">
            <a:blip r:embed="rId4">
              <a:alphaModFix/>
            </a:blip>
            <a:srcRect b="0" l="24562" r="24562" t="0"/>
            <a:stretch/>
          </p:blipFill>
          <p:spPr>
            <a:xfrm>
              <a:off x="0" y="0"/>
              <a:ext cx="1044123" cy="2052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Google Shape;441;p14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u="none">
                  <a:solidFill>
                    <a:srgbClr val="37C9EF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</p:grpSp>
      <p:grpSp>
        <p:nvGrpSpPr>
          <p:cNvPr id="442" name="Google Shape;442;p14"/>
          <p:cNvGrpSpPr/>
          <p:nvPr/>
        </p:nvGrpSpPr>
        <p:grpSpPr>
          <a:xfrm>
            <a:off x="5153198" y="7169648"/>
            <a:ext cx="783092" cy="1539250"/>
            <a:chOff x="0" y="0"/>
            <a:chExt cx="1044123" cy="2052334"/>
          </a:xfrm>
        </p:grpSpPr>
        <p:pic>
          <p:nvPicPr>
            <p:cNvPr id="443" name="Google Shape;443;p14"/>
            <p:cNvPicPr preferRelativeResize="0"/>
            <p:nvPr/>
          </p:nvPicPr>
          <p:blipFill rotWithShape="1">
            <a:blip r:embed="rId4">
              <a:alphaModFix/>
            </a:blip>
            <a:srcRect b="0" l="24562" r="24562" t="0"/>
            <a:stretch/>
          </p:blipFill>
          <p:spPr>
            <a:xfrm>
              <a:off x="0" y="0"/>
              <a:ext cx="1044123" cy="20523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4" name="Google Shape;444;p14"/>
            <p:cNvSpPr txBox="1"/>
            <p:nvPr/>
          </p:nvSpPr>
          <p:spPr>
            <a:xfrm>
              <a:off x="135672" y="224670"/>
              <a:ext cx="772779" cy="15553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u="none">
                  <a:solidFill>
                    <a:srgbClr val="2C92D5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/>
            </a:p>
          </p:txBody>
        </p:sp>
      </p:grpSp>
      <p:sp>
        <p:nvSpPr>
          <p:cNvPr id="445" name="Google Shape;445;p14"/>
          <p:cNvSpPr txBox="1"/>
          <p:nvPr/>
        </p:nvSpPr>
        <p:spPr>
          <a:xfrm>
            <a:off x="10968312" y="2313793"/>
            <a:ext cx="6629793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Object storage service that can store huge amount of data</a:t>
            </a:r>
            <a:endParaRPr/>
          </a:p>
        </p:txBody>
      </p:sp>
      <p:sp>
        <p:nvSpPr>
          <p:cNvPr id="446" name="Google Shape;446;p14"/>
          <p:cNvSpPr txBox="1"/>
          <p:nvPr/>
        </p:nvSpPr>
        <p:spPr>
          <a:xfrm>
            <a:off x="11105691" y="4123922"/>
            <a:ext cx="4142724" cy="377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Input bucket has raw datasets</a:t>
            </a:r>
            <a:endParaRPr/>
          </a:p>
        </p:txBody>
      </p:sp>
      <p:sp>
        <p:nvSpPr>
          <p:cNvPr id="447" name="Google Shape;447;p14"/>
          <p:cNvSpPr txBox="1"/>
          <p:nvPr/>
        </p:nvSpPr>
        <p:spPr>
          <a:xfrm>
            <a:off x="11105691" y="5866997"/>
            <a:ext cx="5508954" cy="3771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Output bucket has pre-processed data</a:t>
            </a:r>
            <a:endParaRPr/>
          </a:p>
        </p:txBody>
      </p:sp>
      <p:sp>
        <p:nvSpPr>
          <p:cNvPr id="448" name="Google Shape;448;p14"/>
          <p:cNvSpPr txBox="1"/>
          <p:nvPr/>
        </p:nvSpPr>
        <p:spPr>
          <a:xfrm>
            <a:off x="11105691" y="7522078"/>
            <a:ext cx="6495181" cy="777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To store all the transformed files from the AWS Glue job</a:t>
            </a:r>
            <a:endParaRPr/>
          </a:p>
        </p:txBody>
      </p:sp>
      <p:sp>
        <p:nvSpPr>
          <p:cNvPr id="449" name="Google Shape;449;p14"/>
          <p:cNvSpPr txBox="1"/>
          <p:nvPr/>
        </p:nvSpPr>
        <p:spPr>
          <a:xfrm>
            <a:off x="6283471" y="3887321"/>
            <a:ext cx="3235874" cy="956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CREATED INPUT BUCKET</a:t>
            </a:r>
            <a:endParaRPr/>
          </a:p>
        </p:txBody>
      </p:sp>
      <p:sp>
        <p:nvSpPr>
          <p:cNvPr id="450" name="Google Shape;450;p14"/>
          <p:cNvSpPr txBox="1"/>
          <p:nvPr/>
        </p:nvSpPr>
        <p:spPr>
          <a:xfrm>
            <a:off x="6327837" y="5719289"/>
            <a:ext cx="3843924" cy="956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CREATED OUTPUT BUCKET</a:t>
            </a:r>
            <a:endParaRPr/>
          </a:p>
        </p:txBody>
      </p:sp>
      <p:sp>
        <p:nvSpPr>
          <p:cNvPr id="451" name="Google Shape;451;p14"/>
          <p:cNvSpPr txBox="1"/>
          <p:nvPr/>
        </p:nvSpPr>
        <p:spPr>
          <a:xfrm>
            <a:off x="6327837" y="7378930"/>
            <a:ext cx="3238113" cy="9563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CREATED JOB OUTPUT BUCKET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15"/>
          <p:cNvPicPr preferRelativeResize="0"/>
          <p:nvPr/>
        </p:nvPicPr>
        <p:blipFill rotWithShape="1">
          <a:blip r:embed="rId3">
            <a:alphaModFix/>
          </a:blip>
          <a:srcRect b="21874" l="0" r="0" t="2187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056676"/>
            <a:ext cx="3756191" cy="323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15"/>
          <p:cNvSpPr/>
          <p:nvPr/>
        </p:nvSpPr>
        <p:spPr>
          <a:xfrm>
            <a:off x="9990236" y="8677380"/>
            <a:ext cx="6026036" cy="1398912"/>
          </a:xfrm>
          <a:custGeom>
            <a:rect b="b" l="l" r="r" t="t"/>
            <a:pathLst>
              <a:path extrusionOk="0" h="3205480" w="14091996">
                <a:moveTo>
                  <a:pt x="13302055" y="3205480"/>
                </a:moveTo>
                <a:lnTo>
                  <a:pt x="0" y="3205480"/>
                </a:lnTo>
                <a:lnTo>
                  <a:pt x="791210" y="1602740"/>
                </a:lnTo>
                <a:lnTo>
                  <a:pt x="0" y="0"/>
                </a:lnTo>
                <a:lnTo>
                  <a:pt x="13302055" y="0"/>
                </a:lnTo>
                <a:lnTo>
                  <a:pt x="14091996" y="1602740"/>
                </a:lnTo>
                <a:lnTo>
                  <a:pt x="13302055" y="3205480"/>
                </a:lnTo>
                <a:close/>
              </a:path>
            </a:pathLst>
          </a:custGeom>
          <a:solidFill>
            <a:srgbClr val="13538A"/>
          </a:solidFill>
          <a:ln>
            <a:noFill/>
          </a:ln>
        </p:spPr>
      </p:sp>
      <p:sp>
        <p:nvSpPr>
          <p:cNvPr id="463" name="Google Shape;463;p15"/>
          <p:cNvSpPr/>
          <p:nvPr/>
        </p:nvSpPr>
        <p:spPr>
          <a:xfrm>
            <a:off x="1963754" y="1787769"/>
            <a:ext cx="6171817" cy="1398912"/>
          </a:xfrm>
          <a:custGeom>
            <a:rect b="b" l="l" r="r" t="t"/>
            <a:pathLst>
              <a:path extrusionOk="0" h="3205480" w="14432905">
                <a:moveTo>
                  <a:pt x="13642966" y="3205480"/>
                </a:moveTo>
                <a:lnTo>
                  <a:pt x="0" y="3205480"/>
                </a:lnTo>
                <a:lnTo>
                  <a:pt x="791210" y="1602740"/>
                </a:lnTo>
                <a:lnTo>
                  <a:pt x="0" y="0"/>
                </a:lnTo>
                <a:lnTo>
                  <a:pt x="13642966" y="0"/>
                </a:lnTo>
                <a:lnTo>
                  <a:pt x="14432905" y="1602740"/>
                </a:lnTo>
                <a:lnTo>
                  <a:pt x="13642966" y="3205480"/>
                </a:lnTo>
                <a:close/>
              </a:path>
            </a:pathLst>
          </a:custGeom>
          <a:solidFill>
            <a:srgbClr val="9DDFBD"/>
          </a:solidFill>
          <a:ln>
            <a:noFill/>
          </a:ln>
        </p:spPr>
      </p:sp>
      <p:sp>
        <p:nvSpPr>
          <p:cNvPr id="464" name="Google Shape;464;p15"/>
          <p:cNvSpPr/>
          <p:nvPr/>
        </p:nvSpPr>
        <p:spPr>
          <a:xfrm>
            <a:off x="3758363" y="3497751"/>
            <a:ext cx="6230442" cy="1398912"/>
          </a:xfrm>
          <a:custGeom>
            <a:rect b="b" l="l" r="r" t="t"/>
            <a:pathLst>
              <a:path extrusionOk="0" h="3205480" w="14570001">
                <a:moveTo>
                  <a:pt x="13780062" y="3205480"/>
                </a:moveTo>
                <a:lnTo>
                  <a:pt x="0" y="3205480"/>
                </a:lnTo>
                <a:lnTo>
                  <a:pt x="791210" y="1602740"/>
                </a:lnTo>
                <a:lnTo>
                  <a:pt x="0" y="0"/>
                </a:lnTo>
                <a:lnTo>
                  <a:pt x="13780062" y="0"/>
                </a:lnTo>
                <a:lnTo>
                  <a:pt x="14570001" y="1602740"/>
                </a:lnTo>
                <a:lnTo>
                  <a:pt x="13780062" y="3205480"/>
                </a:lnTo>
                <a:close/>
              </a:path>
            </a:pathLst>
          </a:custGeom>
          <a:solidFill>
            <a:srgbClr val="62DDD6"/>
          </a:solidFill>
          <a:ln>
            <a:noFill/>
          </a:ln>
        </p:spPr>
      </p:sp>
      <p:sp>
        <p:nvSpPr>
          <p:cNvPr id="465" name="Google Shape;465;p15"/>
          <p:cNvSpPr/>
          <p:nvPr/>
        </p:nvSpPr>
        <p:spPr>
          <a:xfrm>
            <a:off x="5684312" y="5234767"/>
            <a:ext cx="6365651" cy="1398912"/>
          </a:xfrm>
          <a:custGeom>
            <a:rect b="b" l="l" r="r" t="t"/>
            <a:pathLst>
              <a:path extrusionOk="0" h="3205480" w="14886189">
                <a:moveTo>
                  <a:pt x="14096250" y="3205480"/>
                </a:moveTo>
                <a:lnTo>
                  <a:pt x="0" y="3205480"/>
                </a:lnTo>
                <a:lnTo>
                  <a:pt x="791210" y="1602740"/>
                </a:lnTo>
                <a:lnTo>
                  <a:pt x="0" y="0"/>
                </a:lnTo>
                <a:lnTo>
                  <a:pt x="14096250" y="0"/>
                </a:lnTo>
                <a:lnTo>
                  <a:pt x="14886189" y="1602740"/>
                </a:lnTo>
                <a:lnTo>
                  <a:pt x="14096250" y="3205480"/>
                </a:lnTo>
                <a:close/>
              </a:path>
            </a:pathLst>
          </a:custGeom>
          <a:solidFill>
            <a:srgbClr val="4BCEF1"/>
          </a:solidFill>
          <a:ln>
            <a:noFill/>
          </a:ln>
        </p:spPr>
      </p:sp>
      <p:sp>
        <p:nvSpPr>
          <p:cNvPr id="466" name="Google Shape;466;p15"/>
          <p:cNvSpPr/>
          <p:nvPr/>
        </p:nvSpPr>
        <p:spPr>
          <a:xfrm>
            <a:off x="8142087" y="6959089"/>
            <a:ext cx="6219481" cy="1398912"/>
          </a:xfrm>
          <a:custGeom>
            <a:rect b="b" l="l" r="r" t="t"/>
            <a:pathLst>
              <a:path extrusionOk="0" h="3205480" w="14544370">
                <a:moveTo>
                  <a:pt x="13754431" y="3205480"/>
                </a:moveTo>
                <a:lnTo>
                  <a:pt x="0" y="3205480"/>
                </a:lnTo>
                <a:lnTo>
                  <a:pt x="791210" y="1602740"/>
                </a:lnTo>
                <a:lnTo>
                  <a:pt x="0" y="0"/>
                </a:lnTo>
                <a:lnTo>
                  <a:pt x="13754431" y="0"/>
                </a:lnTo>
                <a:lnTo>
                  <a:pt x="14544370" y="1602740"/>
                </a:lnTo>
                <a:lnTo>
                  <a:pt x="13754431" y="3205480"/>
                </a:lnTo>
                <a:close/>
              </a:path>
            </a:pathLst>
          </a:custGeom>
          <a:solidFill>
            <a:srgbClr val="3176F4"/>
          </a:solidFill>
          <a:ln>
            <a:noFill/>
          </a:ln>
        </p:spPr>
      </p:sp>
      <p:pic>
        <p:nvPicPr>
          <p:cNvPr id="467" name="Google Shape;4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729309" y="1653718"/>
            <a:ext cx="1275032" cy="1538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8" name="Google Shape;468;p15"/>
          <p:cNvCxnSpPr/>
          <p:nvPr/>
        </p:nvCxnSpPr>
        <p:spPr>
          <a:xfrm>
            <a:off x="8139915" y="2439601"/>
            <a:ext cx="3209722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69" name="Google Shape;469;p15"/>
          <p:cNvCxnSpPr/>
          <p:nvPr/>
        </p:nvCxnSpPr>
        <p:spPr>
          <a:xfrm>
            <a:off x="9988805" y="4173395"/>
            <a:ext cx="2686259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70" name="Google Shape;470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396042" y="5182251"/>
            <a:ext cx="1456321" cy="1456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58096" y="3446831"/>
            <a:ext cx="1307818" cy="1453131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15"/>
          <p:cNvSpPr txBox="1"/>
          <p:nvPr/>
        </p:nvSpPr>
        <p:spPr>
          <a:xfrm>
            <a:off x="5947385" y="5711266"/>
            <a:ext cx="5983894" cy="398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1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Crawler created and ran to crawl s3 data</a:t>
            </a:r>
            <a:endParaRPr/>
          </a:p>
        </p:txBody>
      </p:sp>
      <p:cxnSp>
        <p:nvCxnSpPr>
          <p:cNvPr id="473" name="Google Shape;473;p15"/>
          <p:cNvCxnSpPr/>
          <p:nvPr/>
        </p:nvCxnSpPr>
        <p:spPr>
          <a:xfrm>
            <a:off x="12049963" y="5910411"/>
            <a:ext cx="2166131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474" name="Google Shape;474;p15"/>
          <p:cNvCxnSpPr/>
          <p:nvPr/>
        </p:nvCxnSpPr>
        <p:spPr>
          <a:xfrm rot="69827">
            <a:off x="14361459" y="7645610"/>
            <a:ext cx="1070990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75" name="Google Shape;475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5611836" y="7049239"/>
            <a:ext cx="1647464" cy="13097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6" name="Google Shape;476;p15"/>
          <p:cNvCxnSpPr/>
          <p:nvPr/>
        </p:nvCxnSpPr>
        <p:spPr>
          <a:xfrm>
            <a:off x="16020617" y="9329211"/>
            <a:ext cx="738933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477" name="Google Shape;477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6759550" y="8731812"/>
            <a:ext cx="1194799" cy="1194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15"/>
          <p:cNvSpPr txBox="1"/>
          <p:nvPr/>
        </p:nvSpPr>
        <p:spPr>
          <a:xfrm>
            <a:off x="1961582" y="96063"/>
            <a:ext cx="14364837" cy="124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solidFill>
                  <a:srgbClr val="D4EDF4"/>
                </a:solidFill>
                <a:latin typeface="Open Sans"/>
                <a:ea typeface="Open Sans"/>
                <a:cs typeface="Open Sans"/>
                <a:sym typeface="Open Sans"/>
              </a:rPr>
              <a:t>AWS GLUE STUDIO - THE FLOW</a:t>
            </a:r>
            <a:endParaRPr/>
          </a:p>
        </p:txBody>
      </p:sp>
      <p:sp>
        <p:nvSpPr>
          <p:cNvPr id="479" name="Google Shape;479;p15"/>
          <p:cNvSpPr txBox="1"/>
          <p:nvPr/>
        </p:nvSpPr>
        <p:spPr>
          <a:xfrm>
            <a:off x="2431691" y="2248208"/>
            <a:ext cx="5485077" cy="4304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54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Database created in glue catalog</a:t>
            </a:r>
            <a:endParaRPr/>
          </a:p>
        </p:txBody>
      </p:sp>
      <p:sp>
        <p:nvSpPr>
          <p:cNvPr id="480" name="Google Shape;480;p15"/>
          <p:cNvSpPr txBox="1"/>
          <p:nvPr/>
        </p:nvSpPr>
        <p:spPr>
          <a:xfrm>
            <a:off x="4108647" y="3980022"/>
            <a:ext cx="5879417" cy="377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21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IAM role created - "AWSGlueServiceRole-"</a:t>
            </a:r>
            <a:endParaRPr/>
          </a:p>
        </p:txBody>
      </p:sp>
      <p:sp>
        <p:nvSpPr>
          <p:cNvPr id="481" name="Google Shape;481;p15"/>
          <p:cNvSpPr txBox="1"/>
          <p:nvPr/>
        </p:nvSpPr>
        <p:spPr>
          <a:xfrm>
            <a:off x="8595212" y="7491064"/>
            <a:ext cx="5584898" cy="3879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Tables created post crawling from s3</a:t>
            </a:r>
            <a:endParaRPr/>
          </a:p>
        </p:txBody>
      </p:sp>
      <p:sp>
        <p:nvSpPr>
          <p:cNvPr id="482" name="Google Shape;482;p15"/>
          <p:cNvSpPr txBox="1"/>
          <p:nvPr/>
        </p:nvSpPr>
        <p:spPr>
          <a:xfrm>
            <a:off x="10458911" y="9138356"/>
            <a:ext cx="5348233" cy="381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2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Glue jobs utilizing the crawled tables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AFF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6"/>
          <p:cNvSpPr txBox="1"/>
          <p:nvPr/>
        </p:nvSpPr>
        <p:spPr>
          <a:xfrm>
            <a:off x="2915081" y="387121"/>
            <a:ext cx="11750935" cy="1095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STAR SCHEMA MODELING</a:t>
            </a:r>
            <a:endParaRPr/>
          </a:p>
        </p:txBody>
      </p:sp>
      <p:pic>
        <p:nvPicPr>
          <p:cNvPr id="492" name="Google Shape;49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3117" y="3456516"/>
            <a:ext cx="4790845" cy="4555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36684" y="2647973"/>
            <a:ext cx="9129037" cy="617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16"/>
          <p:cNvPicPr preferRelativeResize="0"/>
          <p:nvPr/>
        </p:nvPicPr>
        <p:blipFill rotWithShape="1">
          <a:blip r:embed="rId5">
            <a:alphaModFix amt="25000"/>
          </a:blip>
          <a:srcRect b="7961" l="0" r="0" t="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7"/>
          <p:cNvSpPr/>
          <p:nvPr/>
        </p:nvSpPr>
        <p:spPr>
          <a:xfrm>
            <a:off x="0" y="0"/>
            <a:ext cx="18288000" cy="2944834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17"/>
          <p:cNvSpPr/>
          <p:nvPr/>
        </p:nvSpPr>
        <p:spPr>
          <a:xfrm>
            <a:off x="8679394" y="2944834"/>
            <a:ext cx="9618131" cy="7342166"/>
          </a:xfrm>
          <a:prstGeom prst="rect">
            <a:avLst/>
          </a:prstGeom>
          <a:solidFill>
            <a:srgbClr val="86EA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5" name="Google Shape;5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0281" y="7014634"/>
            <a:ext cx="562707" cy="44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1449" y="4699955"/>
            <a:ext cx="562707" cy="443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17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4762871" y="8176409"/>
            <a:ext cx="357525" cy="3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7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7624040" y="8176409"/>
            <a:ext cx="357525" cy="3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7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4762871" y="5938880"/>
            <a:ext cx="357525" cy="3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17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7624040" y="5938880"/>
            <a:ext cx="357525" cy="3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7"/>
          <p:cNvPicPr preferRelativeResize="0"/>
          <p:nvPr/>
        </p:nvPicPr>
        <p:blipFill rotWithShape="1">
          <a:blip r:embed="rId4">
            <a:alphaModFix amt="80000"/>
          </a:blip>
          <a:srcRect b="0" l="0" r="0" t="0"/>
          <a:stretch/>
        </p:blipFill>
        <p:spPr>
          <a:xfrm>
            <a:off x="7624040" y="7057645"/>
            <a:ext cx="357525" cy="35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17"/>
          <p:cNvPicPr preferRelativeResize="0"/>
          <p:nvPr/>
        </p:nvPicPr>
        <p:blipFill rotWithShape="1">
          <a:blip r:embed="rId5">
            <a:alphaModFix/>
          </a:blip>
          <a:srcRect b="0" l="3684" r="5497" t="0"/>
          <a:stretch/>
        </p:blipFill>
        <p:spPr>
          <a:xfrm>
            <a:off x="-215466" y="2944834"/>
            <a:ext cx="8885335" cy="57791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p17"/>
          <p:cNvGrpSpPr/>
          <p:nvPr/>
        </p:nvGrpSpPr>
        <p:grpSpPr>
          <a:xfrm>
            <a:off x="10088982" y="3460096"/>
            <a:ext cx="7468702" cy="877160"/>
            <a:chOff x="0" y="0"/>
            <a:chExt cx="9958269" cy="1169546"/>
          </a:xfrm>
        </p:grpSpPr>
        <p:grpSp>
          <p:nvGrpSpPr>
            <p:cNvPr id="514" name="Google Shape;514;p17"/>
            <p:cNvGrpSpPr/>
            <p:nvPr/>
          </p:nvGrpSpPr>
          <p:grpSpPr>
            <a:xfrm>
              <a:off x="0" y="0"/>
              <a:ext cx="9958269" cy="1169546"/>
              <a:chOff x="0" y="0"/>
              <a:chExt cx="16418694" cy="1928289"/>
            </a:xfrm>
          </p:grpSpPr>
          <p:sp>
            <p:nvSpPr>
              <p:cNvPr id="515" name="Google Shape;515;p17"/>
              <p:cNvSpPr/>
              <p:nvPr/>
            </p:nvSpPr>
            <p:spPr>
              <a:xfrm>
                <a:off x="12700" y="12700"/>
                <a:ext cx="16393294" cy="1902889"/>
              </a:xfrm>
              <a:custGeom>
                <a:rect b="b" l="l" r="r" t="t"/>
                <a:pathLst>
                  <a:path extrusionOk="0" h="1902889" w="16393294">
                    <a:moveTo>
                      <a:pt x="15436349" y="1902889"/>
                    </a:moveTo>
                    <a:lnTo>
                      <a:pt x="956945" y="1902889"/>
                    </a:lnTo>
                    <a:cubicBezTo>
                      <a:pt x="428371" y="1902889"/>
                      <a:pt x="0" y="1474391"/>
                      <a:pt x="0" y="951445"/>
                    </a:cubicBezTo>
                    <a:lnTo>
                      <a:pt x="0" y="9514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36349" y="0"/>
                    </a:lnTo>
                    <a:cubicBezTo>
                      <a:pt x="15964796" y="0"/>
                      <a:pt x="16393294" y="428371"/>
                      <a:pt x="16393294" y="951445"/>
                    </a:cubicBezTo>
                    <a:lnTo>
                      <a:pt x="16393294" y="951445"/>
                    </a:lnTo>
                    <a:cubicBezTo>
                      <a:pt x="16393294" y="1474391"/>
                      <a:pt x="15964796" y="1902889"/>
                      <a:pt x="15436349" y="1902889"/>
                    </a:cubicBezTo>
                    <a:close/>
                  </a:path>
                </a:pathLst>
              </a:custGeom>
              <a:solidFill>
                <a:srgbClr val="0EAD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0" y="0"/>
                <a:ext cx="16418694" cy="1928289"/>
              </a:xfrm>
              <a:custGeom>
                <a:rect b="b" l="l" r="r" t="t"/>
                <a:pathLst>
                  <a:path extrusionOk="0" h="1928289" w="16418694">
                    <a:moveTo>
                      <a:pt x="15449049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4145"/>
                    </a:cubicBezTo>
                    <a:cubicBezTo>
                      <a:pt x="0" y="1493314"/>
                      <a:pt x="434975" y="1928289"/>
                      <a:pt x="969645" y="1928289"/>
                    </a:cubicBezTo>
                    <a:lnTo>
                      <a:pt x="15449049" y="1928289"/>
                    </a:lnTo>
                    <a:cubicBezTo>
                      <a:pt x="15983719" y="1928289"/>
                      <a:pt x="16418694" y="1493314"/>
                      <a:pt x="16418694" y="964145"/>
                    </a:cubicBezTo>
                    <a:cubicBezTo>
                      <a:pt x="16418694" y="434975"/>
                      <a:pt x="15983719" y="0"/>
                      <a:pt x="15449049" y="0"/>
                    </a:cubicBezTo>
                    <a:close/>
                    <a:moveTo>
                      <a:pt x="15449049" y="1902889"/>
                    </a:moveTo>
                    <a:lnTo>
                      <a:pt x="969645" y="1902889"/>
                    </a:lnTo>
                    <a:cubicBezTo>
                      <a:pt x="448945" y="1902889"/>
                      <a:pt x="25400" y="1479344"/>
                      <a:pt x="25400" y="9641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49049" y="25400"/>
                    </a:lnTo>
                    <a:cubicBezTo>
                      <a:pt x="15969749" y="25400"/>
                      <a:pt x="16393294" y="448945"/>
                      <a:pt x="16393294" y="964145"/>
                    </a:cubicBezTo>
                    <a:cubicBezTo>
                      <a:pt x="16393294" y="1479344"/>
                      <a:pt x="15969749" y="1902889"/>
                      <a:pt x="15449049" y="1902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17" name="Google Shape;517;p17"/>
            <p:cNvSpPr txBox="1"/>
            <p:nvPr/>
          </p:nvSpPr>
          <p:spPr>
            <a:xfrm>
              <a:off x="841479" y="254671"/>
              <a:ext cx="8275311" cy="612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1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Source- Data Glue Catalog</a:t>
              </a:r>
              <a:endParaRPr/>
            </a:p>
          </p:txBody>
        </p:sp>
      </p:grpSp>
      <p:grpSp>
        <p:nvGrpSpPr>
          <p:cNvPr id="518" name="Google Shape;518;p17"/>
          <p:cNvGrpSpPr/>
          <p:nvPr/>
        </p:nvGrpSpPr>
        <p:grpSpPr>
          <a:xfrm>
            <a:off x="10088982" y="6117643"/>
            <a:ext cx="7468702" cy="877160"/>
            <a:chOff x="0" y="0"/>
            <a:chExt cx="9958269" cy="1169546"/>
          </a:xfrm>
        </p:grpSpPr>
        <p:grpSp>
          <p:nvGrpSpPr>
            <p:cNvPr id="519" name="Google Shape;519;p17"/>
            <p:cNvGrpSpPr/>
            <p:nvPr/>
          </p:nvGrpSpPr>
          <p:grpSpPr>
            <a:xfrm>
              <a:off x="0" y="0"/>
              <a:ext cx="9958269" cy="1169546"/>
              <a:chOff x="0" y="0"/>
              <a:chExt cx="16418694" cy="1928289"/>
            </a:xfrm>
          </p:grpSpPr>
          <p:sp>
            <p:nvSpPr>
              <p:cNvPr id="520" name="Google Shape;520;p17"/>
              <p:cNvSpPr/>
              <p:nvPr/>
            </p:nvSpPr>
            <p:spPr>
              <a:xfrm>
                <a:off x="12700" y="12700"/>
                <a:ext cx="16393294" cy="1902889"/>
              </a:xfrm>
              <a:custGeom>
                <a:rect b="b" l="l" r="r" t="t"/>
                <a:pathLst>
                  <a:path extrusionOk="0" h="1902889" w="16393294">
                    <a:moveTo>
                      <a:pt x="15436349" y="1902889"/>
                    </a:moveTo>
                    <a:lnTo>
                      <a:pt x="956945" y="1902889"/>
                    </a:lnTo>
                    <a:cubicBezTo>
                      <a:pt x="428371" y="1902889"/>
                      <a:pt x="0" y="1474391"/>
                      <a:pt x="0" y="951445"/>
                    </a:cubicBezTo>
                    <a:lnTo>
                      <a:pt x="0" y="9514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36349" y="0"/>
                    </a:lnTo>
                    <a:cubicBezTo>
                      <a:pt x="15964796" y="0"/>
                      <a:pt x="16393294" y="428371"/>
                      <a:pt x="16393294" y="951445"/>
                    </a:cubicBezTo>
                    <a:lnTo>
                      <a:pt x="16393294" y="951445"/>
                    </a:lnTo>
                    <a:cubicBezTo>
                      <a:pt x="16393294" y="1474391"/>
                      <a:pt x="15964796" y="1902889"/>
                      <a:pt x="15436349" y="1902889"/>
                    </a:cubicBezTo>
                    <a:close/>
                  </a:path>
                </a:pathLst>
              </a:custGeom>
              <a:solidFill>
                <a:srgbClr val="01B5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0" y="0"/>
                <a:ext cx="16418694" cy="1928289"/>
              </a:xfrm>
              <a:custGeom>
                <a:rect b="b" l="l" r="r" t="t"/>
                <a:pathLst>
                  <a:path extrusionOk="0" h="1928289" w="16418694">
                    <a:moveTo>
                      <a:pt x="15449049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4145"/>
                    </a:cubicBezTo>
                    <a:cubicBezTo>
                      <a:pt x="0" y="1493314"/>
                      <a:pt x="434975" y="1928289"/>
                      <a:pt x="969645" y="1928289"/>
                    </a:cubicBezTo>
                    <a:lnTo>
                      <a:pt x="15449049" y="1928289"/>
                    </a:lnTo>
                    <a:cubicBezTo>
                      <a:pt x="15983719" y="1928289"/>
                      <a:pt x="16418694" y="1493314"/>
                      <a:pt x="16418694" y="964145"/>
                    </a:cubicBezTo>
                    <a:cubicBezTo>
                      <a:pt x="16418694" y="434975"/>
                      <a:pt x="15983719" y="0"/>
                      <a:pt x="15449049" y="0"/>
                    </a:cubicBezTo>
                    <a:close/>
                    <a:moveTo>
                      <a:pt x="15449049" y="1902889"/>
                    </a:moveTo>
                    <a:lnTo>
                      <a:pt x="969645" y="1902889"/>
                    </a:lnTo>
                    <a:cubicBezTo>
                      <a:pt x="448945" y="1902889"/>
                      <a:pt x="25400" y="1479344"/>
                      <a:pt x="25400" y="9641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49049" y="25400"/>
                    </a:lnTo>
                    <a:cubicBezTo>
                      <a:pt x="15969749" y="25400"/>
                      <a:pt x="16393294" y="448945"/>
                      <a:pt x="16393294" y="964145"/>
                    </a:cubicBezTo>
                    <a:cubicBezTo>
                      <a:pt x="16393294" y="1479344"/>
                      <a:pt x="15969749" y="1902889"/>
                      <a:pt x="15449049" y="1902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2" name="Google Shape;522;p17"/>
            <p:cNvSpPr txBox="1"/>
            <p:nvPr/>
          </p:nvSpPr>
          <p:spPr>
            <a:xfrm>
              <a:off x="841479" y="254671"/>
              <a:ext cx="8275311" cy="612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1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Dropped the duplicate rows</a:t>
              </a:r>
              <a:endParaRPr/>
            </a:p>
          </p:txBody>
        </p:sp>
      </p:grpSp>
      <p:grpSp>
        <p:nvGrpSpPr>
          <p:cNvPr id="523" name="Google Shape;523;p17"/>
          <p:cNvGrpSpPr/>
          <p:nvPr/>
        </p:nvGrpSpPr>
        <p:grpSpPr>
          <a:xfrm>
            <a:off x="10088982" y="4704920"/>
            <a:ext cx="7468702" cy="877160"/>
            <a:chOff x="0" y="0"/>
            <a:chExt cx="9958269" cy="1169546"/>
          </a:xfrm>
        </p:grpSpPr>
        <p:grpSp>
          <p:nvGrpSpPr>
            <p:cNvPr id="524" name="Google Shape;524;p17"/>
            <p:cNvGrpSpPr/>
            <p:nvPr/>
          </p:nvGrpSpPr>
          <p:grpSpPr>
            <a:xfrm>
              <a:off x="0" y="0"/>
              <a:ext cx="9958269" cy="1169546"/>
              <a:chOff x="0" y="0"/>
              <a:chExt cx="16418694" cy="1928289"/>
            </a:xfrm>
          </p:grpSpPr>
          <p:sp>
            <p:nvSpPr>
              <p:cNvPr id="525" name="Google Shape;525;p17"/>
              <p:cNvSpPr/>
              <p:nvPr/>
            </p:nvSpPr>
            <p:spPr>
              <a:xfrm>
                <a:off x="12700" y="12700"/>
                <a:ext cx="16393294" cy="1902889"/>
              </a:xfrm>
              <a:custGeom>
                <a:rect b="b" l="l" r="r" t="t"/>
                <a:pathLst>
                  <a:path extrusionOk="0" h="1902889" w="16393294">
                    <a:moveTo>
                      <a:pt x="15436349" y="1902889"/>
                    </a:moveTo>
                    <a:lnTo>
                      <a:pt x="956945" y="1902889"/>
                    </a:lnTo>
                    <a:cubicBezTo>
                      <a:pt x="428371" y="1902889"/>
                      <a:pt x="0" y="1474391"/>
                      <a:pt x="0" y="951445"/>
                    </a:cubicBezTo>
                    <a:lnTo>
                      <a:pt x="0" y="9514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36349" y="0"/>
                    </a:lnTo>
                    <a:cubicBezTo>
                      <a:pt x="15964796" y="0"/>
                      <a:pt x="16393294" y="428371"/>
                      <a:pt x="16393294" y="951445"/>
                    </a:cubicBezTo>
                    <a:lnTo>
                      <a:pt x="16393294" y="951445"/>
                    </a:lnTo>
                    <a:cubicBezTo>
                      <a:pt x="16393294" y="1474391"/>
                      <a:pt x="15964796" y="1902889"/>
                      <a:pt x="15436349" y="1902889"/>
                    </a:cubicBezTo>
                    <a:close/>
                  </a:path>
                </a:pathLst>
              </a:custGeom>
              <a:solidFill>
                <a:srgbClr val="0EAD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7"/>
              <p:cNvSpPr/>
              <p:nvPr/>
            </p:nvSpPr>
            <p:spPr>
              <a:xfrm>
                <a:off x="0" y="0"/>
                <a:ext cx="16418694" cy="1928289"/>
              </a:xfrm>
              <a:custGeom>
                <a:rect b="b" l="l" r="r" t="t"/>
                <a:pathLst>
                  <a:path extrusionOk="0" h="1928289" w="16418694">
                    <a:moveTo>
                      <a:pt x="15449049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4145"/>
                    </a:cubicBezTo>
                    <a:cubicBezTo>
                      <a:pt x="0" y="1493314"/>
                      <a:pt x="434975" y="1928289"/>
                      <a:pt x="969645" y="1928289"/>
                    </a:cubicBezTo>
                    <a:lnTo>
                      <a:pt x="15449049" y="1928289"/>
                    </a:lnTo>
                    <a:cubicBezTo>
                      <a:pt x="15983719" y="1928289"/>
                      <a:pt x="16418694" y="1493314"/>
                      <a:pt x="16418694" y="964145"/>
                    </a:cubicBezTo>
                    <a:cubicBezTo>
                      <a:pt x="16418694" y="434975"/>
                      <a:pt x="15983719" y="0"/>
                      <a:pt x="15449049" y="0"/>
                    </a:cubicBezTo>
                    <a:close/>
                    <a:moveTo>
                      <a:pt x="15449049" y="1902889"/>
                    </a:moveTo>
                    <a:lnTo>
                      <a:pt x="969645" y="1902889"/>
                    </a:lnTo>
                    <a:cubicBezTo>
                      <a:pt x="448945" y="1902889"/>
                      <a:pt x="25400" y="1479344"/>
                      <a:pt x="25400" y="9641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49049" y="25400"/>
                    </a:lnTo>
                    <a:cubicBezTo>
                      <a:pt x="15969749" y="25400"/>
                      <a:pt x="16393294" y="448945"/>
                      <a:pt x="16393294" y="964145"/>
                    </a:cubicBezTo>
                    <a:cubicBezTo>
                      <a:pt x="16393294" y="1479344"/>
                      <a:pt x="15969749" y="1902889"/>
                      <a:pt x="15449049" y="1902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7" name="Google Shape;527;p17"/>
            <p:cNvSpPr txBox="1"/>
            <p:nvPr/>
          </p:nvSpPr>
          <p:spPr>
            <a:xfrm>
              <a:off x="841479" y="254671"/>
              <a:ext cx="8275311" cy="612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1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  Checked required column boxes </a:t>
              </a:r>
              <a:endParaRPr/>
            </a:p>
          </p:txBody>
        </p:sp>
      </p:grpSp>
      <p:grpSp>
        <p:nvGrpSpPr>
          <p:cNvPr id="528" name="Google Shape;528;p17"/>
          <p:cNvGrpSpPr/>
          <p:nvPr/>
        </p:nvGrpSpPr>
        <p:grpSpPr>
          <a:xfrm>
            <a:off x="10088982" y="7415170"/>
            <a:ext cx="7468702" cy="877160"/>
            <a:chOff x="0" y="0"/>
            <a:chExt cx="9958269" cy="1169546"/>
          </a:xfrm>
        </p:grpSpPr>
        <p:grpSp>
          <p:nvGrpSpPr>
            <p:cNvPr id="529" name="Google Shape;529;p17"/>
            <p:cNvGrpSpPr/>
            <p:nvPr/>
          </p:nvGrpSpPr>
          <p:grpSpPr>
            <a:xfrm>
              <a:off x="0" y="0"/>
              <a:ext cx="9958269" cy="1169546"/>
              <a:chOff x="0" y="0"/>
              <a:chExt cx="16418694" cy="1928289"/>
            </a:xfrm>
          </p:grpSpPr>
          <p:sp>
            <p:nvSpPr>
              <p:cNvPr id="530" name="Google Shape;530;p17"/>
              <p:cNvSpPr/>
              <p:nvPr/>
            </p:nvSpPr>
            <p:spPr>
              <a:xfrm>
                <a:off x="12700" y="12700"/>
                <a:ext cx="16393294" cy="1902889"/>
              </a:xfrm>
              <a:custGeom>
                <a:rect b="b" l="l" r="r" t="t"/>
                <a:pathLst>
                  <a:path extrusionOk="0" h="1902889" w="16393294">
                    <a:moveTo>
                      <a:pt x="15436349" y="1902889"/>
                    </a:moveTo>
                    <a:lnTo>
                      <a:pt x="956945" y="1902889"/>
                    </a:lnTo>
                    <a:cubicBezTo>
                      <a:pt x="428371" y="1902889"/>
                      <a:pt x="0" y="1474391"/>
                      <a:pt x="0" y="951445"/>
                    </a:cubicBezTo>
                    <a:lnTo>
                      <a:pt x="0" y="951445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5436349" y="0"/>
                    </a:lnTo>
                    <a:cubicBezTo>
                      <a:pt x="15964796" y="0"/>
                      <a:pt x="16393294" y="428371"/>
                      <a:pt x="16393294" y="951445"/>
                    </a:cubicBezTo>
                    <a:lnTo>
                      <a:pt x="16393294" y="951445"/>
                    </a:lnTo>
                    <a:cubicBezTo>
                      <a:pt x="16393294" y="1474391"/>
                      <a:pt x="15964796" y="1902889"/>
                      <a:pt x="15436349" y="1902889"/>
                    </a:cubicBezTo>
                    <a:close/>
                  </a:path>
                </a:pathLst>
              </a:custGeom>
              <a:solidFill>
                <a:srgbClr val="01B5E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17"/>
              <p:cNvSpPr/>
              <p:nvPr/>
            </p:nvSpPr>
            <p:spPr>
              <a:xfrm>
                <a:off x="0" y="0"/>
                <a:ext cx="16418694" cy="1928289"/>
              </a:xfrm>
              <a:custGeom>
                <a:rect b="b" l="l" r="r" t="t"/>
                <a:pathLst>
                  <a:path extrusionOk="0" h="1928289" w="16418694">
                    <a:moveTo>
                      <a:pt x="15449049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964145"/>
                    </a:cubicBezTo>
                    <a:cubicBezTo>
                      <a:pt x="0" y="1493314"/>
                      <a:pt x="434975" y="1928289"/>
                      <a:pt x="969645" y="1928289"/>
                    </a:cubicBezTo>
                    <a:lnTo>
                      <a:pt x="15449049" y="1928289"/>
                    </a:lnTo>
                    <a:cubicBezTo>
                      <a:pt x="15983719" y="1928289"/>
                      <a:pt x="16418694" y="1493314"/>
                      <a:pt x="16418694" y="964145"/>
                    </a:cubicBezTo>
                    <a:cubicBezTo>
                      <a:pt x="16418694" y="434975"/>
                      <a:pt x="15983719" y="0"/>
                      <a:pt x="15449049" y="0"/>
                    </a:cubicBezTo>
                    <a:close/>
                    <a:moveTo>
                      <a:pt x="15449049" y="1902889"/>
                    </a:moveTo>
                    <a:lnTo>
                      <a:pt x="969645" y="1902889"/>
                    </a:lnTo>
                    <a:cubicBezTo>
                      <a:pt x="448945" y="1902889"/>
                      <a:pt x="25400" y="1479344"/>
                      <a:pt x="25400" y="964145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5449049" y="25400"/>
                    </a:lnTo>
                    <a:cubicBezTo>
                      <a:pt x="15969749" y="25400"/>
                      <a:pt x="16393294" y="448945"/>
                      <a:pt x="16393294" y="964145"/>
                    </a:cubicBezTo>
                    <a:cubicBezTo>
                      <a:pt x="16393294" y="1479344"/>
                      <a:pt x="15969749" y="1902889"/>
                      <a:pt x="15449049" y="190288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17"/>
            <p:cNvSpPr txBox="1"/>
            <p:nvPr/>
          </p:nvSpPr>
          <p:spPr>
            <a:xfrm>
              <a:off x="841479" y="254671"/>
              <a:ext cx="8275311" cy="6125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9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1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Target-Stored 4 csv files in S3 bucket</a:t>
              </a:r>
              <a:endParaRPr/>
            </a:p>
          </p:txBody>
        </p:sp>
      </p:grpSp>
      <p:pic>
        <p:nvPicPr>
          <p:cNvPr id="533" name="Google Shape;53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217" y="9138056"/>
            <a:ext cx="7549969" cy="98664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7"/>
          <p:cNvSpPr txBox="1"/>
          <p:nvPr/>
        </p:nvSpPr>
        <p:spPr>
          <a:xfrm>
            <a:off x="452217" y="8601699"/>
            <a:ext cx="6973486" cy="47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18">
                <a:solidFill>
                  <a:srgbClr val="285372"/>
                </a:solidFill>
                <a:latin typeface="Open Sans"/>
                <a:ea typeface="Open Sans"/>
                <a:cs typeface="Open Sans"/>
                <a:sym typeface="Open Sans"/>
              </a:rPr>
              <a:t>To create single file in S3 for each target:</a:t>
            </a:r>
            <a:endParaRPr/>
          </a:p>
        </p:txBody>
      </p:sp>
      <p:grpSp>
        <p:nvGrpSpPr>
          <p:cNvPr id="535" name="Google Shape;535;p17"/>
          <p:cNvGrpSpPr/>
          <p:nvPr/>
        </p:nvGrpSpPr>
        <p:grpSpPr>
          <a:xfrm>
            <a:off x="4096720" y="654685"/>
            <a:ext cx="10094560" cy="1781810"/>
            <a:chOff x="0" y="-76200"/>
            <a:chExt cx="13459413" cy="2375747"/>
          </a:xfrm>
        </p:grpSpPr>
        <p:sp>
          <p:nvSpPr>
            <p:cNvPr id="536" name="Google Shape;536;p17"/>
            <p:cNvSpPr txBox="1"/>
            <p:nvPr/>
          </p:nvSpPr>
          <p:spPr>
            <a:xfrm>
              <a:off x="0" y="-76200"/>
              <a:ext cx="13459413" cy="16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500">
                  <a:solidFill>
                    <a:srgbClr val="3EDAD8"/>
                  </a:solidFill>
                  <a:latin typeface="Open Sans"/>
                  <a:ea typeface="Open Sans"/>
                  <a:cs typeface="Open Sans"/>
                  <a:sym typeface="Open Sans"/>
                </a:rPr>
                <a:t>AWS GLUE JOB</a:t>
              </a:r>
              <a:endParaRPr/>
            </a:p>
          </p:txBody>
        </p:sp>
        <p:sp>
          <p:nvSpPr>
            <p:cNvPr id="537" name="Google Shape;537;p17"/>
            <p:cNvSpPr txBox="1"/>
            <p:nvPr/>
          </p:nvSpPr>
          <p:spPr>
            <a:xfrm>
              <a:off x="0" y="1720850"/>
              <a:ext cx="13459413" cy="57869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0222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35066" y="3294309"/>
            <a:ext cx="4617868" cy="1849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18"/>
          <p:cNvPicPr preferRelativeResize="0"/>
          <p:nvPr/>
        </p:nvPicPr>
        <p:blipFill rotWithShape="1">
          <a:blip r:embed="rId4">
            <a:alphaModFix/>
          </a:blip>
          <a:srcRect b="0" l="10608" r="25307" t="0"/>
          <a:stretch/>
        </p:blipFill>
        <p:spPr>
          <a:xfrm>
            <a:off x="13819401" y="2194661"/>
            <a:ext cx="3605244" cy="2664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2716" y="2296695"/>
            <a:ext cx="3433437" cy="2562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60233" y="6632290"/>
            <a:ext cx="3163682" cy="3124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034411" y="5323744"/>
            <a:ext cx="2114885" cy="31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400511" y="5730904"/>
            <a:ext cx="3341259" cy="2597829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18"/>
          <p:cNvSpPr txBox="1"/>
          <p:nvPr/>
        </p:nvSpPr>
        <p:spPr>
          <a:xfrm>
            <a:off x="1838920" y="330835"/>
            <a:ext cx="14610159" cy="1219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00">
                <a:solidFill>
                  <a:srgbClr val="13538A"/>
                </a:solidFill>
                <a:latin typeface="Open Sans"/>
                <a:ea typeface="Open Sans"/>
                <a:cs typeface="Open Sans"/>
                <a:sym typeface="Open Sans"/>
              </a:rPr>
              <a:t>AWS REDSHIFT - THE WAREHOUSE!</a:t>
            </a:r>
            <a:endParaRPr/>
          </a:p>
        </p:txBody>
      </p:sp>
      <p:sp>
        <p:nvSpPr>
          <p:cNvPr id="553" name="Google Shape;553;p18"/>
          <p:cNvSpPr txBox="1"/>
          <p:nvPr/>
        </p:nvSpPr>
        <p:spPr>
          <a:xfrm>
            <a:off x="1028700" y="8533276"/>
            <a:ext cx="6084882" cy="406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Database tables created with relationships</a:t>
            </a:r>
            <a:endParaRPr/>
          </a:p>
        </p:txBody>
      </p:sp>
      <p:sp>
        <p:nvSpPr>
          <p:cNvPr id="554" name="Google Shape;554;p18"/>
          <p:cNvSpPr txBox="1"/>
          <p:nvPr/>
        </p:nvSpPr>
        <p:spPr>
          <a:xfrm>
            <a:off x="1205193" y="4915631"/>
            <a:ext cx="2268482" cy="408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is Modeled</a:t>
            </a:r>
            <a:endParaRPr/>
          </a:p>
        </p:txBody>
      </p:sp>
      <p:sp>
        <p:nvSpPr>
          <p:cNvPr id="555" name="Google Shape;555;p18"/>
          <p:cNvSpPr txBox="1"/>
          <p:nvPr/>
        </p:nvSpPr>
        <p:spPr>
          <a:xfrm>
            <a:off x="6835066" y="9708801"/>
            <a:ext cx="6048326" cy="408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6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stored along with easy scaling options</a:t>
            </a:r>
            <a:endParaRPr/>
          </a:p>
        </p:txBody>
      </p:sp>
      <p:sp>
        <p:nvSpPr>
          <p:cNvPr id="556" name="Google Shape;556;p18"/>
          <p:cNvSpPr txBox="1"/>
          <p:nvPr/>
        </p:nvSpPr>
        <p:spPr>
          <a:xfrm>
            <a:off x="11949732" y="8349026"/>
            <a:ext cx="5474912" cy="406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Queries performed on the stored data</a:t>
            </a:r>
            <a:endParaRPr/>
          </a:p>
        </p:txBody>
      </p:sp>
      <p:sp>
        <p:nvSpPr>
          <p:cNvPr id="557" name="Google Shape;557;p18"/>
          <p:cNvSpPr txBox="1"/>
          <p:nvPr/>
        </p:nvSpPr>
        <p:spPr>
          <a:xfrm>
            <a:off x="13463648" y="4820797"/>
            <a:ext cx="4316750" cy="406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4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Visualizations from the results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9"/>
          <p:cNvSpPr txBox="1"/>
          <p:nvPr/>
        </p:nvSpPr>
        <p:spPr>
          <a:xfrm>
            <a:off x="6206728" y="1819890"/>
            <a:ext cx="5874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19"/>
          <p:cNvPicPr preferRelativeResize="0"/>
          <p:nvPr/>
        </p:nvPicPr>
        <p:blipFill rotWithShape="1">
          <a:blip r:embed="rId3">
            <a:alphaModFix/>
          </a:blip>
          <a:srcRect b="0" l="0" r="5064" t="0"/>
          <a:stretch/>
        </p:blipFill>
        <p:spPr>
          <a:xfrm>
            <a:off x="658456" y="5437330"/>
            <a:ext cx="3957132" cy="417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19"/>
          <p:cNvPicPr preferRelativeResize="0"/>
          <p:nvPr/>
        </p:nvPicPr>
        <p:blipFill rotWithShape="1">
          <a:blip r:embed="rId4">
            <a:alphaModFix/>
          </a:blip>
          <a:srcRect b="0" l="7993" r="19317" t="0"/>
          <a:stretch/>
        </p:blipFill>
        <p:spPr>
          <a:xfrm>
            <a:off x="5187088" y="5437330"/>
            <a:ext cx="3825455" cy="4179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19"/>
          <p:cNvPicPr preferRelativeResize="0"/>
          <p:nvPr/>
        </p:nvPicPr>
        <p:blipFill rotWithShape="1">
          <a:blip r:embed="rId5">
            <a:alphaModFix/>
          </a:blip>
          <a:srcRect b="8172" l="427" r="4615" t="0"/>
          <a:stretch/>
        </p:blipFill>
        <p:spPr>
          <a:xfrm>
            <a:off x="9584042" y="5437330"/>
            <a:ext cx="3742880" cy="42508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570" name="Google Shape;570;p19"/>
          <p:cNvPicPr preferRelativeResize="0"/>
          <p:nvPr/>
        </p:nvPicPr>
        <p:blipFill rotWithShape="1">
          <a:blip r:embed="rId6">
            <a:alphaModFix amt="70000"/>
          </a:blip>
          <a:srcRect b="0" l="0" r="0" t="0"/>
          <a:stretch/>
        </p:blipFill>
        <p:spPr>
          <a:xfrm>
            <a:off x="0" y="-329350"/>
            <a:ext cx="18288000" cy="291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19"/>
          <p:cNvPicPr preferRelativeResize="0"/>
          <p:nvPr/>
        </p:nvPicPr>
        <p:blipFill rotWithShape="1">
          <a:blip r:embed="rId7">
            <a:alphaModFix/>
          </a:blip>
          <a:srcRect b="0" l="0" r="1195" t="0"/>
          <a:stretch/>
        </p:blipFill>
        <p:spPr>
          <a:xfrm>
            <a:off x="13898423" y="5437330"/>
            <a:ext cx="3711149" cy="42965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2" name="Google Shape;572;p19"/>
          <p:cNvGrpSpPr/>
          <p:nvPr/>
        </p:nvGrpSpPr>
        <p:grpSpPr>
          <a:xfrm>
            <a:off x="5051850" y="2650100"/>
            <a:ext cx="8575656" cy="2040699"/>
            <a:chOff x="3861" y="-779223"/>
            <a:chExt cx="11334465" cy="2204731"/>
          </a:xfrm>
        </p:grpSpPr>
        <p:sp>
          <p:nvSpPr>
            <p:cNvPr id="573" name="Google Shape;573;p19"/>
            <p:cNvSpPr/>
            <p:nvPr/>
          </p:nvSpPr>
          <p:spPr>
            <a:xfrm>
              <a:off x="3861" y="-779223"/>
              <a:ext cx="11334465" cy="2204731"/>
            </a:xfrm>
            <a:custGeom>
              <a:rect b="b" l="l" r="r" t="t"/>
              <a:pathLst>
                <a:path extrusionOk="0" h="7284240" w="37448083">
                  <a:moveTo>
                    <a:pt x="36491140" y="7284240"/>
                  </a:moveTo>
                  <a:lnTo>
                    <a:pt x="956945" y="7284240"/>
                  </a:lnTo>
                  <a:cubicBezTo>
                    <a:pt x="428371" y="7284240"/>
                    <a:pt x="0" y="6855742"/>
                    <a:pt x="0" y="3642120"/>
                  </a:cubicBezTo>
                  <a:lnTo>
                    <a:pt x="0" y="3642120"/>
                  </a:lnTo>
                  <a:cubicBezTo>
                    <a:pt x="0" y="428371"/>
                    <a:pt x="428371" y="0"/>
                    <a:pt x="956945" y="0"/>
                  </a:cubicBezTo>
                  <a:lnTo>
                    <a:pt x="36491140" y="0"/>
                  </a:lnTo>
                  <a:cubicBezTo>
                    <a:pt x="37019585" y="0"/>
                    <a:pt x="37448083" y="428371"/>
                    <a:pt x="37448083" y="3642120"/>
                  </a:cubicBezTo>
                  <a:lnTo>
                    <a:pt x="37448083" y="3642120"/>
                  </a:lnTo>
                  <a:cubicBezTo>
                    <a:pt x="37448083" y="6855742"/>
                    <a:pt x="37019585" y="7284240"/>
                    <a:pt x="36491140" y="7284240"/>
                  </a:cubicBezTo>
                  <a:close/>
                </a:path>
              </a:pathLst>
            </a:custGeom>
            <a:solidFill>
              <a:srgbClr val="CAF4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9"/>
            <p:cNvSpPr txBox="1"/>
            <p:nvPr/>
          </p:nvSpPr>
          <p:spPr>
            <a:xfrm>
              <a:off x="958885" y="-517998"/>
              <a:ext cx="9425400" cy="18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7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6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COPY dev.crime.date_of_incident ("date_incident_occurred", month, time, year, date, day, "date_id") FROM 's3://crimes-output-job-bucket/Date' IAM_ROLE 'arn:aws:iam::113131008952:role/redshift-user-role' FORMAT AS CSV DELIMITER ',' QUOTE '"' REGION AS 'us-east-1' IGNOREHEADER 1</a:t>
              </a:r>
              <a:endParaRPr/>
            </a:p>
          </p:txBody>
        </p:sp>
      </p:grpSp>
      <p:sp>
        <p:nvSpPr>
          <p:cNvPr id="575" name="Google Shape;575;p19"/>
          <p:cNvSpPr txBox="1"/>
          <p:nvPr/>
        </p:nvSpPr>
        <p:spPr>
          <a:xfrm>
            <a:off x="5906125" y="1399375"/>
            <a:ext cx="71706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5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S3 to Redshift</a:t>
            </a:r>
            <a:endParaRPr sz="7250"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"/>
          <p:cNvPicPr preferRelativeResize="0"/>
          <p:nvPr/>
        </p:nvPicPr>
        <p:blipFill rotWithShape="1">
          <a:blip r:embed="rId3">
            <a:alphaModFix amt="21999"/>
          </a:blip>
          <a:srcRect b="0" l="0" r="0" t="0"/>
          <a:stretch/>
        </p:blipFill>
        <p:spPr>
          <a:xfrm rot="10800000">
            <a:off x="10082563" y="0"/>
            <a:ext cx="8205437" cy="70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87898" y="1533994"/>
            <a:ext cx="4512185" cy="8419933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"/>
          <p:cNvSpPr txBox="1"/>
          <p:nvPr/>
        </p:nvSpPr>
        <p:spPr>
          <a:xfrm>
            <a:off x="5351474" y="212103"/>
            <a:ext cx="7585052" cy="11112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500" u="none" cap="none" strike="noStrik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LOOKS FAMILIAR?</a:t>
            </a:r>
            <a:endParaRPr/>
          </a:p>
        </p:txBody>
      </p:sp>
      <p:pic>
        <p:nvPicPr>
          <p:cNvPr id="106" name="Google Shape;10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82525" y="3676825"/>
            <a:ext cx="4265100" cy="42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500">
        <p14:prism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4" name="Google Shape;584;p20"/>
          <p:cNvGrpSpPr/>
          <p:nvPr/>
        </p:nvGrpSpPr>
        <p:grpSpPr>
          <a:xfrm>
            <a:off x="1196525" y="2652325"/>
            <a:ext cx="8588034" cy="2800064"/>
            <a:chOff x="0" y="-1"/>
            <a:chExt cx="11450711" cy="3612053"/>
          </a:xfrm>
        </p:grpSpPr>
        <p:grpSp>
          <p:nvGrpSpPr>
            <p:cNvPr id="585" name="Google Shape;585;p20"/>
            <p:cNvGrpSpPr/>
            <p:nvPr/>
          </p:nvGrpSpPr>
          <p:grpSpPr>
            <a:xfrm>
              <a:off x="0" y="-1"/>
              <a:ext cx="11450711" cy="3612053"/>
              <a:chOff x="0" y="-1"/>
              <a:chExt cx="20287169" cy="6399457"/>
            </a:xfrm>
          </p:grpSpPr>
          <p:sp>
            <p:nvSpPr>
              <p:cNvPr id="586" name="Google Shape;586;p20"/>
              <p:cNvSpPr/>
              <p:nvPr/>
            </p:nvSpPr>
            <p:spPr>
              <a:xfrm>
                <a:off x="12698" y="12683"/>
                <a:ext cx="20261769" cy="6386773"/>
              </a:xfrm>
              <a:custGeom>
                <a:rect b="b" l="l" r="r" t="t"/>
                <a:pathLst>
                  <a:path extrusionOk="0" h="5859425" w="20261769">
                    <a:moveTo>
                      <a:pt x="19304825" y="5859425"/>
                    </a:moveTo>
                    <a:lnTo>
                      <a:pt x="956945" y="5859425"/>
                    </a:lnTo>
                    <a:cubicBezTo>
                      <a:pt x="428371" y="5859425"/>
                      <a:pt x="0" y="5430927"/>
                      <a:pt x="0" y="2929712"/>
                    </a:cubicBezTo>
                    <a:lnTo>
                      <a:pt x="0" y="2929712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19304825" y="0"/>
                    </a:lnTo>
                    <a:cubicBezTo>
                      <a:pt x="19833272" y="0"/>
                      <a:pt x="20261769" y="428371"/>
                      <a:pt x="20261769" y="2929712"/>
                    </a:cubicBezTo>
                    <a:lnTo>
                      <a:pt x="20261769" y="2929712"/>
                    </a:lnTo>
                    <a:cubicBezTo>
                      <a:pt x="20261769" y="5430927"/>
                      <a:pt x="19833272" y="5859425"/>
                      <a:pt x="19304825" y="5859425"/>
                    </a:cubicBezTo>
                    <a:close/>
                  </a:path>
                </a:pathLst>
              </a:custGeom>
              <a:solidFill>
                <a:srgbClr val="86EA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20"/>
              <p:cNvSpPr/>
              <p:nvPr/>
            </p:nvSpPr>
            <p:spPr>
              <a:xfrm>
                <a:off x="0" y="-1"/>
                <a:ext cx="20287169" cy="6385035"/>
              </a:xfrm>
              <a:custGeom>
                <a:rect b="b" l="l" r="r" t="t"/>
                <a:pathLst>
                  <a:path extrusionOk="0" h="5884825" w="20287169">
                    <a:moveTo>
                      <a:pt x="19317525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2942412"/>
                    </a:cubicBezTo>
                    <a:cubicBezTo>
                      <a:pt x="0" y="5449850"/>
                      <a:pt x="434975" y="5884825"/>
                      <a:pt x="969645" y="5884825"/>
                    </a:cubicBezTo>
                    <a:lnTo>
                      <a:pt x="19317525" y="5884825"/>
                    </a:lnTo>
                    <a:cubicBezTo>
                      <a:pt x="19852194" y="5884825"/>
                      <a:pt x="20287169" y="5449850"/>
                      <a:pt x="20287169" y="2942412"/>
                    </a:cubicBezTo>
                    <a:cubicBezTo>
                      <a:pt x="20287169" y="434975"/>
                      <a:pt x="19852194" y="0"/>
                      <a:pt x="19317525" y="0"/>
                    </a:cubicBezTo>
                    <a:close/>
                    <a:moveTo>
                      <a:pt x="19317525" y="5859425"/>
                    </a:moveTo>
                    <a:lnTo>
                      <a:pt x="969645" y="5859425"/>
                    </a:lnTo>
                    <a:cubicBezTo>
                      <a:pt x="448945" y="5859425"/>
                      <a:pt x="25400" y="5435880"/>
                      <a:pt x="25400" y="2942412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19317525" y="25400"/>
                    </a:lnTo>
                    <a:cubicBezTo>
                      <a:pt x="19838225" y="25400"/>
                      <a:pt x="20261769" y="448945"/>
                      <a:pt x="20261769" y="2942412"/>
                    </a:cubicBezTo>
                    <a:cubicBezTo>
                      <a:pt x="20261769" y="5435880"/>
                      <a:pt x="19838225" y="5859425"/>
                      <a:pt x="19317525" y="5859425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8" name="Google Shape;588;p20"/>
            <p:cNvSpPr txBox="1"/>
            <p:nvPr/>
          </p:nvSpPr>
          <p:spPr>
            <a:xfrm>
              <a:off x="967600" y="233681"/>
              <a:ext cx="9515400" cy="319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7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1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SELECT count("crime"."fact"."crime_id") as crime_count, "crime"."date_of_incident".year </a:t>
              </a:r>
              <a:endParaRPr/>
            </a:p>
            <a:p>
              <a:pPr indent="0" lvl="0" marL="0" marR="0" rtl="0" algn="l">
                <a:lnSpc>
                  <a:spcPct val="13997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1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FROM "crime"."fact", "crime"."date_of_incident"</a:t>
              </a:r>
              <a:endParaRPr/>
            </a:p>
            <a:p>
              <a:pPr indent="0" lvl="0" marL="0" marR="0" rtl="0" algn="l">
                <a:lnSpc>
                  <a:spcPct val="13997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1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WHERE "crime"."fact"."date_id" ="crime"."date_of_incident"."date_id"</a:t>
              </a:r>
              <a:endParaRPr/>
            </a:p>
            <a:p>
              <a:pPr indent="0" lvl="0" marL="0" marR="0" rtl="0" algn="l">
                <a:lnSpc>
                  <a:spcPct val="13997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14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group by "crime"."date_of_incident".year;</a:t>
              </a:r>
              <a:endParaRPr/>
            </a:p>
          </p:txBody>
        </p:sp>
      </p:grpSp>
      <p:grpSp>
        <p:nvGrpSpPr>
          <p:cNvPr id="589" name="Google Shape;589;p20"/>
          <p:cNvGrpSpPr/>
          <p:nvPr/>
        </p:nvGrpSpPr>
        <p:grpSpPr>
          <a:xfrm>
            <a:off x="1318150" y="6118475"/>
            <a:ext cx="8466064" cy="3663056"/>
            <a:chOff x="0" y="0"/>
            <a:chExt cx="11126381" cy="4884074"/>
          </a:xfrm>
        </p:grpSpPr>
        <p:grpSp>
          <p:nvGrpSpPr>
            <p:cNvPr id="590" name="Google Shape;590;p20"/>
            <p:cNvGrpSpPr/>
            <p:nvPr/>
          </p:nvGrpSpPr>
          <p:grpSpPr>
            <a:xfrm>
              <a:off x="0" y="0"/>
              <a:ext cx="11126381" cy="4884074"/>
              <a:chOff x="0" y="0"/>
              <a:chExt cx="37676934" cy="16538797"/>
            </a:xfrm>
          </p:grpSpPr>
          <p:sp>
            <p:nvSpPr>
              <p:cNvPr id="591" name="Google Shape;591;p20"/>
              <p:cNvSpPr/>
              <p:nvPr/>
            </p:nvSpPr>
            <p:spPr>
              <a:xfrm>
                <a:off x="12795" y="12756"/>
                <a:ext cx="37651534" cy="16526042"/>
              </a:xfrm>
              <a:custGeom>
                <a:rect b="b" l="l" r="r" t="t"/>
                <a:pathLst>
                  <a:path extrusionOk="0" h="15444899" w="37651534">
                    <a:moveTo>
                      <a:pt x="36694591" y="15444899"/>
                    </a:moveTo>
                    <a:lnTo>
                      <a:pt x="956945" y="15444899"/>
                    </a:lnTo>
                    <a:cubicBezTo>
                      <a:pt x="428371" y="15444899"/>
                      <a:pt x="0" y="15016401"/>
                      <a:pt x="0" y="7722449"/>
                    </a:cubicBezTo>
                    <a:lnTo>
                      <a:pt x="0" y="7722449"/>
                    </a:lnTo>
                    <a:cubicBezTo>
                      <a:pt x="0" y="428371"/>
                      <a:pt x="428371" y="0"/>
                      <a:pt x="956945" y="0"/>
                    </a:cubicBezTo>
                    <a:lnTo>
                      <a:pt x="36694591" y="0"/>
                    </a:lnTo>
                    <a:cubicBezTo>
                      <a:pt x="37223036" y="0"/>
                      <a:pt x="37651534" y="428371"/>
                      <a:pt x="37651534" y="7722449"/>
                    </a:cubicBezTo>
                    <a:lnTo>
                      <a:pt x="37651534" y="7722449"/>
                    </a:lnTo>
                    <a:cubicBezTo>
                      <a:pt x="37651534" y="15016401"/>
                      <a:pt x="37223036" y="15444899"/>
                      <a:pt x="36694591" y="15444899"/>
                    </a:cubicBezTo>
                    <a:close/>
                  </a:path>
                </a:pathLst>
              </a:custGeom>
              <a:solidFill>
                <a:srgbClr val="86EAE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20"/>
              <p:cNvSpPr/>
              <p:nvPr/>
            </p:nvSpPr>
            <p:spPr>
              <a:xfrm>
                <a:off x="0" y="0"/>
                <a:ext cx="37676934" cy="16514544"/>
              </a:xfrm>
              <a:custGeom>
                <a:rect b="b" l="l" r="r" t="t"/>
                <a:pathLst>
                  <a:path extrusionOk="0" h="15470299" w="37676934">
                    <a:moveTo>
                      <a:pt x="36707291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7735149"/>
                    </a:cubicBezTo>
                    <a:cubicBezTo>
                      <a:pt x="0" y="15035324"/>
                      <a:pt x="434975" y="15470299"/>
                      <a:pt x="969645" y="15470299"/>
                    </a:cubicBezTo>
                    <a:lnTo>
                      <a:pt x="36707291" y="15470299"/>
                    </a:lnTo>
                    <a:cubicBezTo>
                      <a:pt x="37241959" y="15470299"/>
                      <a:pt x="37676934" y="15035324"/>
                      <a:pt x="37676934" y="7735149"/>
                    </a:cubicBezTo>
                    <a:cubicBezTo>
                      <a:pt x="37676934" y="434975"/>
                      <a:pt x="37241959" y="0"/>
                      <a:pt x="36707291" y="0"/>
                    </a:cubicBezTo>
                    <a:close/>
                    <a:moveTo>
                      <a:pt x="36707291" y="15444899"/>
                    </a:moveTo>
                    <a:lnTo>
                      <a:pt x="969645" y="15444899"/>
                    </a:lnTo>
                    <a:cubicBezTo>
                      <a:pt x="448945" y="15444899"/>
                      <a:pt x="25400" y="15021354"/>
                      <a:pt x="25400" y="7735149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36707291" y="25400"/>
                    </a:lnTo>
                    <a:cubicBezTo>
                      <a:pt x="37227991" y="25400"/>
                      <a:pt x="37651534" y="448945"/>
                      <a:pt x="37651534" y="7735149"/>
                    </a:cubicBezTo>
                    <a:cubicBezTo>
                      <a:pt x="37651534" y="15021354"/>
                      <a:pt x="37227991" y="15444899"/>
                      <a:pt x="36707291" y="1544489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3" name="Google Shape;593;p20"/>
            <p:cNvSpPr txBox="1"/>
            <p:nvPr/>
          </p:nvSpPr>
          <p:spPr>
            <a:xfrm>
              <a:off x="940199" y="109101"/>
              <a:ext cx="9246000" cy="465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SELECT "crime"."fact"."location_id", "crime"."location"."block", "crime". "location"."location_description","crime". "location"."latitude","crime"."location"."longitude", "crime"."location"."city", count("crime"."fact"."crime_id") as crime_count</a:t>
              </a:r>
              <a:endParaRPr/>
            </a:p>
            <a:p>
              <a:pPr indent="0" lvl="0" marL="0" marR="0" rtl="0" algn="l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FROM "crime"."fact", "crime"."location"</a:t>
              </a:r>
              <a:endParaRPr/>
            </a:p>
            <a:p>
              <a:pPr indent="0" lvl="0" marL="0" marR="0" rtl="0" algn="l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WHERE "crime"."fact"."location_id" ="crime". "location"."location_id" </a:t>
              </a:r>
              <a:endParaRPr/>
            </a:p>
            <a:p>
              <a:pPr indent="0" lvl="0" marL="0" marR="0" rtl="0" algn="l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GROUP BY "crime". "fact". "location_id", "crime". "location". "block", "crime"."location"."city", "crime". "location". "location_description", "crime". "location". "latitude", "crime". "location"."longitude"</a:t>
              </a:r>
              <a:endParaRPr/>
            </a:p>
            <a:p>
              <a:pPr indent="0" lvl="0" marL="0" marR="0" rtl="0" algn="l">
                <a:lnSpc>
                  <a:spcPct val="14002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6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ORDER BY crime_count desc limit 5;</a:t>
              </a:r>
              <a:endParaRPr/>
            </a:p>
          </p:txBody>
        </p:sp>
      </p:grpSp>
      <p:pic>
        <p:nvPicPr>
          <p:cNvPr id="594" name="Google Shape;59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54958" y="1598713"/>
            <a:ext cx="5283561" cy="4125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20"/>
          <p:cNvPicPr preferRelativeResize="0"/>
          <p:nvPr/>
        </p:nvPicPr>
        <p:blipFill rotWithShape="1">
          <a:blip r:embed="rId4">
            <a:alphaModFix/>
          </a:blip>
          <a:srcRect b="4123" l="0" r="0" t="4122"/>
          <a:stretch/>
        </p:blipFill>
        <p:spPr>
          <a:xfrm>
            <a:off x="10754958" y="5667375"/>
            <a:ext cx="5283561" cy="40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20"/>
          <p:cNvSpPr txBox="1"/>
          <p:nvPr/>
        </p:nvSpPr>
        <p:spPr>
          <a:xfrm>
            <a:off x="1933188" y="2153590"/>
            <a:ext cx="6963869" cy="489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Crime rates over the years</a:t>
            </a:r>
            <a:endParaRPr/>
          </a:p>
        </p:txBody>
      </p:sp>
      <p:sp>
        <p:nvSpPr>
          <p:cNvPr id="597" name="Google Shape;597;p20"/>
          <p:cNvSpPr txBox="1"/>
          <p:nvPr/>
        </p:nvSpPr>
        <p:spPr>
          <a:xfrm>
            <a:off x="1196527" y="5619750"/>
            <a:ext cx="8588034" cy="4892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22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Top 5 blocks where more crimes were committed</a:t>
            </a:r>
            <a:endParaRPr/>
          </a:p>
        </p:txBody>
      </p:sp>
      <p:sp>
        <p:nvSpPr>
          <p:cNvPr id="598" name="Google Shape;598;p20"/>
          <p:cNvSpPr txBox="1"/>
          <p:nvPr/>
        </p:nvSpPr>
        <p:spPr>
          <a:xfrm>
            <a:off x="1318150" y="82550"/>
            <a:ext cx="14852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C5CE"/>
                </a:solidFill>
                <a:latin typeface="Open Sans"/>
                <a:ea typeface="Open Sans"/>
                <a:cs typeface="Open Sans"/>
                <a:sym typeface="Open Sans"/>
              </a:rPr>
              <a:t>DATA ANALYSIS - AWS Redshift</a:t>
            </a:r>
            <a:endParaRPr sz="6000"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C5CE"/>
                </a:solidFill>
                <a:latin typeface="Open Sans"/>
                <a:ea typeface="Open Sans"/>
                <a:cs typeface="Open Sans"/>
                <a:sym typeface="Open Sans"/>
              </a:rPr>
              <a:t>Displaying Results in Chart Format</a:t>
            </a:r>
            <a:endParaRPr sz="2400"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21"/>
          <p:cNvSpPr/>
          <p:nvPr/>
        </p:nvSpPr>
        <p:spPr>
          <a:xfrm>
            <a:off x="-1920711" y="4327930"/>
            <a:ext cx="20793697" cy="15865591"/>
          </a:xfrm>
          <a:custGeom>
            <a:rect b="b" l="l" r="r" t="t"/>
            <a:pathLst>
              <a:path extrusionOk="0" h="4845050" w="6350000">
                <a:moveTo>
                  <a:pt x="5628640" y="177800"/>
                </a:moveTo>
                <a:cubicBezTo>
                  <a:pt x="5184140" y="96520"/>
                  <a:pt x="4733290" y="29210"/>
                  <a:pt x="4279900" y="67310"/>
                </a:cubicBezTo>
                <a:cubicBezTo>
                  <a:pt x="3841750" y="104140"/>
                  <a:pt x="3437890" y="316230"/>
                  <a:pt x="2997200" y="331470"/>
                </a:cubicBezTo>
                <a:cubicBezTo>
                  <a:pt x="2550160" y="346710"/>
                  <a:pt x="2101850" y="267970"/>
                  <a:pt x="1668780" y="167640"/>
                </a:cubicBezTo>
                <a:cubicBezTo>
                  <a:pt x="941070" y="0"/>
                  <a:pt x="364490" y="205740"/>
                  <a:pt x="0" y="417830"/>
                </a:cubicBezTo>
                <a:lnTo>
                  <a:pt x="0" y="4845050"/>
                </a:lnTo>
                <a:lnTo>
                  <a:pt x="6350000" y="4845050"/>
                </a:lnTo>
                <a:lnTo>
                  <a:pt x="6350000" y="327660"/>
                </a:lnTo>
                <a:cubicBezTo>
                  <a:pt x="6112510" y="265430"/>
                  <a:pt x="5867400" y="220980"/>
                  <a:pt x="5628640" y="177800"/>
                </a:cubicBezTo>
                <a:close/>
              </a:path>
            </a:pathLst>
          </a:custGeom>
          <a:solidFill>
            <a:srgbClr val="F5FF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8" name="Google Shape;608;p21"/>
          <p:cNvPicPr preferRelativeResize="0"/>
          <p:nvPr/>
        </p:nvPicPr>
        <p:blipFill rotWithShape="1">
          <a:blip r:embed="rId3">
            <a:alphaModFix/>
          </a:blip>
          <a:srcRect b="659" l="0" r="0" t="2924"/>
          <a:stretch/>
        </p:blipFill>
        <p:spPr>
          <a:xfrm>
            <a:off x="762130" y="2632976"/>
            <a:ext cx="6978219" cy="3485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21"/>
          <p:cNvPicPr preferRelativeResize="0"/>
          <p:nvPr/>
        </p:nvPicPr>
        <p:blipFill rotWithShape="1">
          <a:blip r:embed="rId4">
            <a:alphaModFix/>
          </a:blip>
          <a:srcRect b="0" l="1117" r="6027" t="0"/>
          <a:stretch/>
        </p:blipFill>
        <p:spPr>
          <a:xfrm>
            <a:off x="9301486" y="2632976"/>
            <a:ext cx="7814195" cy="351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95459" y="6639566"/>
            <a:ext cx="7108721" cy="3514374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1"/>
          <p:cNvSpPr txBox="1"/>
          <p:nvPr/>
        </p:nvSpPr>
        <p:spPr>
          <a:xfrm>
            <a:off x="305937" y="2116536"/>
            <a:ext cx="7890604" cy="516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Total no. of offense type and count of each</a:t>
            </a:r>
            <a:endParaRPr/>
          </a:p>
        </p:txBody>
      </p:sp>
      <p:sp>
        <p:nvSpPr>
          <p:cNvPr id="612" name="Google Shape;612;p21"/>
          <p:cNvSpPr txBox="1"/>
          <p:nvPr/>
        </p:nvSpPr>
        <p:spPr>
          <a:xfrm>
            <a:off x="9263277" y="2116536"/>
            <a:ext cx="78906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Most and Least committed crimes</a:t>
            </a:r>
            <a:endParaRPr/>
          </a:p>
        </p:txBody>
      </p:sp>
      <p:sp>
        <p:nvSpPr>
          <p:cNvPr id="613" name="Google Shape;613;p21"/>
          <p:cNvSpPr txBox="1"/>
          <p:nvPr/>
        </p:nvSpPr>
        <p:spPr>
          <a:xfrm>
            <a:off x="4571204" y="6151701"/>
            <a:ext cx="89571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3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Least crimes committed location details (least 10)</a:t>
            </a:r>
            <a:endParaRPr/>
          </a:p>
        </p:txBody>
      </p:sp>
      <p:sp>
        <p:nvSpPr>
          <p:cNvPr id="614" name="Google Shape;614;p21"/>
          <p:cNvSpPr txBox="1"/>
          <p:nvPr/>
        </p:nvSpPr>
        <p:spPr>
          <a:xfrm>
            <a:off x="1689636" y="148907"/>
            <a:ext cx="14720368" cy="1635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solidFill>
                  <a:srgbClr val="00C5CE"/>
                </a:solidFill>
                <a:latin typeface="Open Sans"/>
                <a:ea typeface="Open Sans"/>
                <a:cs typeface="Open Sans"/>
                <a:sym typeface="Open Sans"/>
              </a:rPr>
              <a:t>DATA ANALYSIS - AWS Redshift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solidFill>
                  <a:srgbClr val="00C5CE"/>
                </a:solidFill>
                <a:latin typeface="Open Sans"/>
                <a:ea typeface="Open Sans"/>
                <a:cs typeface="Open Sans"/>
                <a:sym typeface="Open Sans"/>
              </a:rPr>
              <a:t>Displaying Results in Table Format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22"/>
          <p:cNvSpPr/>
          <p:nvPr/>
        </p:nvSpPr>
        <p:spPr>
          <a:xfrm>
            <a:off x="9896643" y="1025404"/>
            <a:ext cx="7922552" cy="8851821"/>
          </a:xfrm>
          <a:custGeom>
            <a:rect b="b" l="l" r="r" t="t"/>
            <a:pathLst>
              <a:path extrusionOk="0" h="1913890" w="1712969">
                <a:moveTo>
                  <a:pt x="0" y="0"/>
                </a:moveTo>
                <a:lnTo>
                  <a:pt x="1712969" y="0"/>
                </a:lnTo>
                <a:lnTo>
                  <a:pt x="1712969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D4EDF4"/>
          </a:solidFill>
          <a:ln>
            <a:noFill/>
          </a:ln>
        </p:spPr>
      </p:sp>
      <p:pic>
        <p:nvPicPr>
          <p:cNvPr id="620" name="Google Shape;620;p22"/>
          <p:cNvPicPr preferRelativeResize="0"/>
          <p:nvPr/>
        </p:nvPicPr>
        <p:blipFill rotWithShape="1">
          <a:blip r:embed="rId3">
            <a:alphaModFix/>
          </a:blip>
          <a:srcRect b="4891" l="0" r="0" t="0"/>
          <a:stretch/>
        </p:blipFill>
        <p:spPr>
          <a:xfrm>
            <a:off x="11898332" y="1644323"/>
            <a:ext cx="4756626" cy="8042463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22"/>
          <p:cNvSpPr/>
          <p:nvPr/>
        </p:nvSpPr>
        <p:spPr>
          <a:xfrm>
            <a:off x="783775" y="1025400"/>
            <a:ext cx="7922482" cy="9076623"/>
          </a:xfrm>
          <a:custGeom>
            <a:rect b="b" l="l" r="r" t="t"/>
            <a:pathLst>
              <a:path extrusionOk="0" h="1913890" w="1712969">
                <a:moveTo>
                  <a:pt x="0" y="0"/>
                </a:moveTo>
                <a:lnTo>
                  <a:pt x="1712969" y="0"/>
                </a:lnTo>
                <a:lnTo>
                  <a:pt x="1712969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D4EDF4"/>
          </a:solidFill>
          <a:ln>
            <a:noFill/>
          </a:ln>
        </p:spPr>
      </p:sp>
      <p:sp>
        <p:nvSpPr>
          <p:cNvPr id="622" name="Google Shape;622;p22"/>
          <p:cNvSpPr txBox="1"/>
          <p:nvPr/>
        </p:nvSpPr>
        <p:spPr>
          <a:xfrm>
            <a:off x="1028700" y="1606223"/>
            <a:ext cx="7677600" cy="84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SELECT "date_of_incident"."date" as "date","date_of_incident"."date_incident_occurred" as "date_incident_occurred",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"date_of_incident"."day" as "day",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"date_of_incident"."month" as "month",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"date_of_incident"."time" as "time",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"date_of_incident"."year" as"year",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"c"."crime_description" as "crime_description",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"l"."location_description" as "location_description",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"l"."block" as "block",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"l"."latitude" as "latitude",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"l"."longitude" as "longitude",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"l"."city" as "city",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"f"."crime_id" as "fact_id"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FROM "crime"."date_of_incident" "date_of_incident","crime"."crime" as "c", "crime"."fact" as f, "crime"."location" as "l"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WHERE ("f"."crime_id" = "c"."crime_id" and "f"."location_id" = "l"."location_id" and "f"."date_id" = "date_of_incident"."date_id")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and "date_of_incident"."year" &gt;= 2015;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Google Shape;623;p22"/>
          <p:cNvSpPr txBox="1"/>
          <p:nvPr/>
        </p:nvSpPr>
        <p:spPr>
          <a:xfrm>
            <a:off x="1028700" y="1120450"/>
            <a:ext cx="62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3D86"/>
                </a:solidFill>
                <a:latin typeface="Open Sans"/>
                <a:ea typeface="Open Sans"/>
                <a:cs typeface="Open Sans"/>
                <a:sym typeface="Open Sans"/>
              </a:rPr>
              <a:t>Custom SQL query for Tableau: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22"/>
          <p:cNvSpPr txBox="1"/>
          <p:nvPr/>
        </p:nvSpPr>
        <p:spPr>
          <a:xfrm>
            <a:off x="1783825" y="1"/>
            <a:ext cx="1472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0C5CE"/>
                </a:solidFill>
                <a:latin typeface="Open Sans"/>
                <a:ea typeface="Open Sans"/>
                <a:cs typeface="Open Sans"/>
                <a:sym typeface="Open Sans"/>
              </a:rPr>
              <a:t>VISUALIZATION - TABLEAU</a:t>
            </a:r>
            <a:endParaRPr sz="6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5" name="Google Shape;625;p22"/>
          <p:cNvSpPr txBox="1"/>
          <p:nvPr/>
        </p:nvSpPr>
        <p:spPr>
          <a:xfrm>
            <a:off x="10037507" y="9858175"/>
            <a:ext cx="7640824" cy="2064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3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47" u="sng">
                <a:solidFill>
                  <a:srgbClr val="0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https://public.tableau.com/app/profile/dhruv.jain/viz/USCrimes_16521197188750/Dashboard1</a:t>
            </a:r>
            <a:endParaRPr/>
          </a:p>
        </p:txBody>
      </p:sp>
      <p:sp>
        <p:nvSpPr>
          <p:cNvPr id="626" name="Google Shape;626;p22"/>
          <p:cNvSpPr txBox="1"/>
          <p:nvPr/>
        </p:nvSpPr>
        <p:spPr>
          <a:xfrm>
            <a:off x="11172388" y="1120450"/>
            <a:ext cx="62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1C3D86"/>
                </a:solidFill>
                <a:latin typeface="Open Sans"/>
                <a:ea typeface="Open Sans"/>
                <a:cs typeface="Open Sans"/>
                <a:sym typeface="Open Sans"/>
              </a:rPr>
              <a:t>Tableau Dashboard: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9967" y="2589803"/>
            <a:ext cx="6012502" cy="4555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2" name="Google Shape;632;p23"/>
          <p:cNvGrpSpPr/>
          <p:nvPr/>
        </p:nvGrpSpPr>
        <p:grpSpPr>
          <a:xfrm>
            <a:off x="7710655" y="7656297"/>
            <a:ext cx="3705634" cy="1071771"/>
            <a:chOff x="0" y="-9525"/>
            <a:chExt cx="4940845" cy="1429028"/>
          </a:xfrm>
        </p:grpSpPr>
        <p:sp>
          <p:nvSpPr>
            <p:cNvPr id="633" name="Google Shape;633;p23"/>
            <p:cNvSpPr txBox="1"/>
            <p:nvPr/>
          </p:nvSpPr>
          <p:spPr>
            <a:xfrm>
              <a:off x="0" y="1015643"/>
              <a:ext cx="4940845" cy="40386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23"/>
            <p:cNvSpPr txBox="1"/>
            <p:nvPr/>
          </p:nvSpPr>
          <p:spPr>
            <a:xfrm>
              <a:off x="0" y="-9525"/>
              <a:ext cx="4940845" cy="74409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99">
                  <a:solidFill>
                    <a:srgbClr val="191919"/>
                  </a:solidFill>
                  <a:latin typeface="Open Sans"/>
                  <a:ea typeface="Open Sans"/>
                  <a:cs typeface="Open Sans"/>
                  <a:sym typeface="Open Sans"/>
                </a:rPr>
                <a:t>Maintaining records of crime rates over the years</a:t>
              </a:r>
              <a:endParaRPr/>
            </a:p>
          </p:txBody>
        </p:sp>
      </p:grpSp>
      <p:sp>
        <p:nvSpPr>
          <p:cNvPr id="635" name="Google Shape;635;p23"/>
          <p:cNvSpPr txBox="1"/>
          <p:nvPr/>
        </p:nvSpPr>
        <p:spPr>
          <a:xfrm>
            <a:off x="1815017" y="2019065"/>
            <a:ext cx="3439600" cy="1131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Supports police operations by finding the crime hotspots  along with the most  committed crimes</a:t>
            </a:r>
            <a:endParaRPr/>
          </a:p>
        </p:txBody>
      </p:sp>
      <p:sp>
        <p:nvSpPr>
          <p:cNvPr id="636" name="Google Shape;636;p23"/>
          <p:cNvSpPr txBox="1"/>
          <p:nvPr/>
        </p:nvSpPr>
        <p:spPr>
          <a:xfrm>
            <a:off x="1815355" y="5772261"/>
            <a:ext cx="3350189" cy="1131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Modeling police patrol activities timings by predicting which period of the day most crimes are committed </a:t>
            </a:r>
            <a:endParaRPr/>
          </a:p>
        </p:txBody>
      </p:sp>
      <p:sp>
        <p:nvSpPr>
          <p:cNvPr id="637" name="Google Shape;637;p23"/>
          <p:cNvSpPr txBox="1"/>
          <p:nvPr/>
        </p:nvSpPr>
        <p:spPr>
          <a:xfrm>
            <a:off x="13146894" y="5915136"/>
            <a:ext cx="3350100" cy="9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Ensuring the physical and mental security of the people in the society</a:t>
            </a:r>
            <a:endParaRPr/>
          </a:p>
        </p:txBody>
      </p:sp>
      <p:sp>
        <p:nvSpPr>
          <p:cNvPr id="638" name="Google Shape;638;p23"/>
          <p:cNvSpPr txBox="1"/>
          <p:nvPr/>
        </p:nvSpPr>
        <p:spPr>
          <a:xfrm>
            <a:off x="5432115" y="373380"/>
            <a:ext cx="7423770" cy="11772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00">
                <a:solidFill>
                  <a:srgbClr val="18445D"/>
                </a:solidFill>
                <a:latin typeface="Open Sans"/>
                <a:ea typeface="Open Sans"/>
                <a:cs typeface="Open Sans"/>
                <a:sym typeface="Open Sans"/>
              </a:rPr>
              <a:t>BUSINESS IMPACT</a:t>
            </a:r>
            <a:endParaRPr/>
          </a:p>
        </p:txBody>
      </p:sp>
      <p:sp>
        <p:nvSpPr>
          <p:cNvPr id="639" name="Google Shape;639;p23"/>
          <p:cNvSpPr txBox="1"/>
          <p:nvPr/>
        </p:nvSpPr>
        <p:spPr>
          <a:xfrm>
            <a:off x="13057837" y="2019065"/>
            <a:ext cx="3587100" cy="13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Beneficial information helps in decision making for locals, students, and hodophile to plan a safer visit to other locations  </a:t>
            </a:r>
            <a:endParaRPr/>
          </a:p>
        </p:txBody>
      </p:sp>
      <p:pic>
        <p:nvPicPr>
          <p:cNvPr id="640" name="Google Shape;64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1125" y="3345975"/>
            <a:ext cx="2958649" cy="1775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42685" y="3428988"/>
            <a:ext cx="2857501" cy="160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06075" y="7125379"/>
            <a:ext cx="28575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984801" y="6881147"/>
            <a:ext cx="1573225" cy="2622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52476" y="7566050"/>
            <a:ext cx="2857500" cy="2857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2FAFF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24"/>
          <p:cNvPicPr preferRelativeResize="0"/>
          <p:nvPr/>
        </p:nvPicPr>
        <p:blipFill rotWithShape="1">
          <a:blip r:embed="rId3">
            <a:alphaModFix amt="70000"/>
          </a:blip>
          <a:srcRect b="0" l="0" r="0" t="0"/>
          <a:stretch/>
        </p:blipFill>
        <p:spPr>
          <a:xfrm rot="10800000">
            <a:off x="7389086" y="23550"/>
            <a:ext cx="10898914" cy="942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18317" y="7261965"/>
            <a:ext cx="2057400" cy="17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18317" y="5482314"/>
            <a:ext cx="2057400" cy="17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785183" y="3706596"/>
            <a:ext cx="2057400" cy="17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18317" y="1926945"/>
            <a:ext cx="2057400" cy="17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18317" y="138875"/>
            <a:ext cx="2057400" cy="177965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24"/>
          <p:cNvSpPr/>
          <p:nvPr/>
        </p:nvSpPr>
        <p:spPr>
          <a:xfrm>
            <a:off x="10131726" y="699744"/>
            <a:ext cx="7974528" cy="956567"/>
          </a:xfrm>
          <a:prstGeom prst="rect">
            <a:avLst/>
          </a:prstGeom>
          <a:solidFill>
            <a:srgbClr val="1353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4"/>
          <p:cNvSpPr/>
          <p:nvPr/>
        </p:nvSpPr>
        <p:spPr>
          <a:xfrm>
            <a:off x="9966342" y="2317342"/>
            <a:ext cx="8139911" cy="956567"/>
          </a:xfrm>
          <a:prstGeom prst="rect">
            <a:avLst/>
          </a:prstGeom>
          <a:solidFill>
            <a:srgbClr val="2C92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4"/>
          <p:cNvSpPr/>
          <p:nvPr/>
        </p:nvSpPr>
        <p:spPr>
          <a:xfrm>
            <a:off x="10054945" y="4259046"/>
            <a:ext cx="8139198" cy="956567"/>
          </a:xfrm>
          <a:prstGeom prst="rect">
            <a:avLst/>
          </a:prstGeom>
          <a:solidFill>
            <a:srgbClr val="37C9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24"/>
          <p:cNvSpPr/>
          <p:nvPr/>
        </p:nvSpPr>
        <p:spPr>
          <a:xfrm>
            <a:off x="10099246" y="6131852"/>
            <a:ext cx="8094897" cy="956567"/>
          </a:xfrm>
          <a:prstGeom prst="rect">
            <a:avLst/>
          </a:prstGeom>
          <a:solidFill>
            <a:srgbClr val="3EDA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24"/>
          <p:cNvSpPr/>
          <p:nvPr/>
        </p:nvSpPr>
        <p:spPr>
          <a:xfrm>
            <a:off x="9966342" y="7845052"/>
            <a:ext cx="8183500" cy="977170"/>
          </a:xfrm>
          <a:prstGeom prst="rect">
            <a:avLst/>
          </a:prstGeom>
          <a:solidFill>
            <a:srgbClr val="83ED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24"/>
          <p:cNvSpPr txBox="1"/>
          <p:nvPr/>
        </p:nvSpPr>
        <p:spPr>
          <a:xfrm>
            <a:off x="10783083" y="758928"/>
            <a:ext cx="70191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 time data collection from social media applications</a:t>
            </a:r>
            <a:endParaRPr/>
          </a:p>
        </p:txBody>
      </p:sp>
      <p:sp>
        <p:nvSpPr>
          <p:cNvPr id="661" name="Google Shape;661;p24"/>
          <p:cNvSpPr txBox="1"/>
          <p:nvPr/>
        </p:nvSpPr>
        <p:spPr>
          <a:xfrm>
            <a:off x="10278289" y="2380335"/>
            <a:ext cx="74112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plan to expand and include other locations in our analysis </a:t>
            </a:r>
            <a:endParaRPr/>
          </a:p>
        </p:txBody>
      </p:sp>
      <p:sp>
        <p:nvSpPr>
          <p:cNvPr id="662" name="Google Shape;662;p24"/>
          <p:cNvSpPr txBox="1"/>
          <p:nvPr/>
        </p:nvSpPr>
        <p:spPr>
          <a:xfrm>
            <a:off x="9813170" y="4318230"/>
            <a:ext cx="8336700" cy="9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platform for the users with or without domain knowledge</a:t>
            </a:r>
            <a:endParaRPr/>
          </a:p>
        </p:txBody>
      </p:sp>
      <p:sp>
        <p:nvSpPr>
          <p:cNvPr id="663" name="Google Shape;663;p24"/>
          <p:cNvSpPr txBox="1"/>
          <p:nvPr/>
        </p:nvSpPr>
        <p:spPr>
          <a:xfrm>
            <a:off x="10054945" y="6191035"/>
            <a:ext cx="7729458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Correlate weather  and real estate data to check its impact on crime</a:t>
            </a:r>
            <a:endParaRPr/>
          </a:p>
        </p:txBody>
      </p:sp>
      <p:grpSp>
        <p:nvGrpSpPr>
          <p:cNvPr id="664" name="Google Shape;664;p24"/>
          <p:cNvGrpSpPr/>
          <p:nvPr/>
        </p:nvGrpSpPr>
        <p:grpSpPr>
          <a:xfrm>
            <a:off x="1028700" y="6414111"/>
            <a:ext cx="4475426" cy="2861881"/>
            <a:chOff x="0" y="0"/>
            <a:chExt cx="5967235" cy="3815842"/>
          </a:xfrm>
        </p:grpSpPr>
        <p:sp>
          <p:nvSpPr>
            <p:cNvPr id="665" name="Google Shape;665;p24"/>
            <p:cNvSpPr/>
            <p:nvPr/>
          </p:nvSpPr>
          <p:spPr>
            <a:xfrm>
              <a:off x="0" y="0"/>
              <a:ext cx="126268" cy="3815842"/>
            </a:xfrm>
            <a:prstGeom prst="rect">
              <a:avLst/>
            </a:prstGeom>
            <a:solidFill>
              <a:srgbClr val="2C92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4"/>
            <p:cNvSpPr txBox="1"/>
            <p:nvPr/>
          </p:nvSpPr>
          <p:spPr>
            <a:xfrm>
              <a:off x="888268" y="719201"/>
              <a:ext cx="5078967" cy="23393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SCHOOL 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u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ADMISSION FUNNEL</a:t>
              </a:r>
              <a:endParaRPr/>
            </a:p>
          </p:txBody>
        </p:sp>
      </p:grpSp>
      <p:sp>
        <p:nvSpPr>
          <p:cNvPr id="667" name="Google Shape;667;p24"/>
          <p:cNvSpPr txBox="1"/>
          <p:nvPr/>
        </p:nvSpPr>
        <p:spPr>
          <a:xfrm>
            <a:off x="9484219" y="930378"/>
            <a:ext cx="570725" cy="6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  <a:endParaRPr/>
          </a:p>
        </p:txBody>
      </p:sp>
      <p:sp>
        <p:nvSpPr>
          <p:cNvPr id="668" name="Google Shape;668;p24"/>
          <p:cNvSpPr txBox="1"/>
          <p:nvPr/>
        </p:nvSpPr>
        <p:spPr>
          <a:xfrm>
            <a:off x="9528520" y="2414816"/>
            <a:ext cx="570725" cy="6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endParaRPr/>
          </a:p>
        </p:txBody>
      </p:sp>
      <p:sp>
        <p:nvSpPr>
          <p:cNvPr id="669" name="Google Shape;669;p24"/>
          <p:cNvSpPr txBox="1"/>
          <p:nvPr/>
        </p:nvSpPr>
        <p:spPr>
          <a:xfrm>
            <a:off x="9484219" y="4253608"/>
            <a:ext cx="570725" cy="6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/>
          </a:p>
        </p:txBody>
      </p:sp>
      <p:sp>
        <p:nvSpPr>
          <p:cNvPr id="670" name="Google Shape;670;p24"/>
          <p:cNvSpPr txBox="1"/>
          <p:nvPr/>
        </p:nvSpPr>
        <p:spPr>
          <a:xfrm>
            <a:off x="9561654" y="6152935"/>
            <a:ext cx="570725" cy="6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  <a:endParaRPr/>
          </a:p>
        </p:txBody>
      </p:sp>
      <p:sp>
        <p:nvSpPr>
          <p:cNvPr id="671" name="Google Shape;671;p24"/>
          <p:cNvSpPr txBox="1"/>
          <p:nvPr/>
        </p:nvSpPr>
        <p:spPr>
          <a:xfrm>
            <a:off x="9680980" y="7979307"/>
            <a:ext cx="570725" cy="670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  <a:endParaRPr/>
          </a:p>
        </p:txBody>
      </p:sp>
      <p:pic>
        <p:nvPicPr>
          <p:cNvPr id="672" name="Google Shape;672;p24"/>
          <p:cNvPicPr preferRelativeResize="0"/>
          <p:nvPr/>
        </p:nvPicPr>
        <p:blipFill rotWithShape="1">
          <a:blip r:embed="rId8">
            <a:alphaModFix amt="86000"/>
          </a:blip>
          <a:srcRect b="0" l="26545" r="26546" t="0"/>
          <a:stretch/>
        </p:blipFill>
        <p:spPr>
          <a:xfrm>
            <a:off x="-547719" y="-426495"/>
            <a:ext cx="9289836" cy="11139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-282381" y="7970465"/>
            <a:ext cx="8756370" cy="1703512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24"/>
          <p:cNvSpPr txBox="1"/>
          <p:nvPr/>
        </p:nvSpPr>
        <p:spPr>
          <a:xfrm>
            <a:off x="820882" y="8279445"/>
            <a:ext cx="6795757" cy="5427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71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FUTURE ENHANCEMENTS?</a:t>
            </a:r>
            <a:endParaRPr/>
          </a:p>
        </p:txBody>
      </p:sp>
      <p:sp>
        <p:nvSpPr>
          <p:cNvPr id="675" name="Google Shape;675;p24"/>
          <p:cNvSpPr txBox="1"/>
          <p:nvPr/>
        </p:nvSpPr>
        <p:spPr>
          <a:xfrm>
            <a:off x="10278289" y="7914537"/>
            <a:ext cx="7871553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Building visual investigation technique</a:t>
            </a:r>
            <a:r>
              <a:rPr b="1" lang="en-US" sz="28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 for police authorities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5"/>
          <p:cNvSpPr/>
          <p:nvPr/>
        </p:nvSpPr>
        <p:spPr>
          <a:xfrm>
            <a:off x="1028700" y="1275670"/>
            <a:ext cx="5237943" cy="7735662"/>
          </a:xfrm>
          <a:custGeom>
            <a:rect b="b" l="l" r="r" t="t"/>
            <a:pathLst>
              <a:path extrusionOk="0" h="6955461" w="4709656">
                <a:moveTo>
                  <a:pt x="0" y="0"/>
                </a:moveTo>
                <a:lnTo>
                  <a:pt x="0" y="6955461"/>
                </a:lnTo>
                <a:lnTo>
                  <a:pt x="4709656" y="6955461"/>
                </a:lnTo>
                <a:lnTo>
                  <a:pt x="4709656" y="0"/>
                </a:lnTo>
                <a:lnTo>
                  <a:pt x="0" y="0"/>
                </a:lnTo>
                <a:close/>
                <a:moveTo>
                  <a:pt x="4648695" y="6894500"/>
                </a:moveTo>
                <a:lnTo>
                  <a:pt x="59690" y="6894500"/>
                </a:lnTo>
                <a:lnTo>
                  <a:pt x="59690" y="59690"/>
                </a:lnTo>
                <a:lnTo>
                  <a:pt x="4648695" y="59690"/>
                </a:lnTo>
                <a:lnTo>
                  <a:pt x="4648695" y="6894500"/>
                </a:lnTo>
                <a:close/>
              </a:path>
            </a:pathLst>
          </a:custGeom>
          <a:solidFill>
            <a:srgbClr val="37C9EF"/>
          </a:solidFill>
          <a:ln>
            <a:noFill/>
          </a:ln>
        </p:spPr>
      </p:sp>
      <p:sp>
        <p:nvSpPr>
          <p:cNvPr id="681" name="Google Shape;681;p25"/>
          <p:cNvSpPr/>
          <p:nvPr/>
        </p:nvSpPr>
        <p:spPr>
          <a:xfrm>
            <a:off x="12021358" y="1275670"/>
            <a:ext cx="5237943" cy="7735662"/>
          </a:xfrm>
          <a:custGeom>
            <a:rect b="b" l="l" r="r" t="t"/>
            <a:pathLst>
              <a:path extrusionOk="0" h="6955461" w="4709656">
                <a:moveTo>
                  <a:pt x="0" y="0"/>
                </a:moveTo>
                <a:lnTo>
                  <a:pt x="0" y="6955461"/>
                </a:lnTo>
                <a:lnTo>
                  <a:pt x="4709656" y="6955461"/>
                </a:lnTo>
                <a:lnTo>
                  <a:pt x="4709656" y="0"/>
                </a:lnTo>
                <a:lnTo>
                  <a:pt x="0" y="0"/>
                </a:lnTo>
                <a:close/>
                <a:moveTo>
                  <a:pt x="4648695" y="6894500"/>
                </a:moveTo>
                <a:lnTo>
                  <a:pt x="59690" y="6894500"/>
                </a:lnTo>
                <a:lnTo>
                  <a:pt x="59690" y="59690"/>
                </a:lnTo>
                <a:lnTo>
                  <a:pt x="4648695" y="59690"/>
                </a:lnTo>
                <a:lnTo>
                  <a:pt x="4648695" y="6894500"/>
                </a:lnTo>
                <a:close/>
              </a:path>
            </a:pathLst>
          </a:custGeom>
          <a:solidFill>
            <a:srgbClr val="37C9EF"/>
          </a:solidFill>
          <a:ln>
            <a:noFill/>
          </a:ln>
        </p:spPr>
      </p:sp>
      <p:grpSp>
        <p:nvGrpSpPr>
          <p:cNvPr id="682" name="Google Shape;682;p25"/>
          <p:cNvGrpSpPr/>
          <p:nvPr/>
        </p:nvGrpSpPr>
        <p:grpSpPr>
          <a:xfrm>
            <a:off x="9973079" y="2000250"/>
            <a:ext cx="2381250" cy="2381250"/>
            <a:chOff x="0" y="0"/>
            <a:chExt cx="3175000" cy="3175000"/>
          </a:xfrm>
        </p:grpSpPr>
        <p:pic>
          <p:nvPicPr>
            <p:cNvPr id="683" name="Google Shape;683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175000" cy="317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521" y="85521"/>
              <a:ext cx="3003957" cy="3003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5" name="Google Shape;685;p25"/>
          <p:cNvGrpSpPr/>
          <p:nvPr/>
        </p:nvGrpSpPr>
        <p:grpSpPr>
          <a:xfrm>
            <a:off x="9973079" y="5905500"/>
            <a:ext cx="2381250" cy="2381250"/>
            <a:chOff x="0" y="0"/>
            <a:chExt cx="3175000" cy="3175000"/>
          </a:xfrm>
        </p:grpSpPr>
        <p:pic>
          <p:nvPicPr>
            <p:cNvPr id="686" name="Google Shape;68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175000" cy="317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521" y="85521"/>
              <a:ext cx="3003957" cy="3003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88" name="Google Shape;688;p25"/>
          <p:cNvGrpSpPr/>
          <p:nvPr/>
        </p:nvGrpSpPr>
        <p:grpSpPr>
          <a:xfrm>
            <a:off x="5933671" y="2000250"/>
            <a:ext cx="2381250" cy="2381250"/>
            <a:chOff x="0" y="0"/>
            <a:chExt cx="3175000" cy="3175000"/>
          </a:xfrm>
        </p:grpSpPr>
        <p:pic>
          <p:nvPicPr>
            <p:cNvPr id="689" name="Google Shape;689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175000" cy="317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0" name="Google Shape;69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521" y="85521"/>
              <a:ext cx="3003957" cy="3003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91" name="Google Shape;691;p25"/>
          <p:cNvGrpSpPr/>
          <p:nvPr/>
        </p:nvGrpSpPr>
        <p:grpSpPr>
          <a:xfrm>
            <a:off x="5933671" y="5905500"/>
            <a:ext cx="2381250" cy="2381250"/>
            <a:chOff x="0" y="0"/>
            <a:chExt cx="3175000" cy="3175000"/>
          </a:xfrm>
        </p:grpSpPr>
        <p:pic>
          <p:nvPicPr>
            <p:cNvPr id="692" name="Google Shape;69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3175000" cy="3175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521" y="85521"/>
              <a:ext cx="3003957" cy="3003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4" name="Google Shape;694;p25"/>
          <p:cNvSpPr/>
          <p:nvPr/>
        </p:nvSpPr>
        <p:spPr>
          <a:xfrm>
            <a:off x="-1800389" y="-2387719"/>
            <a:ext cx="3899723" cy="3899723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0EA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5"/>
          <p:cNvSpPr/>
          <p:nvPr/>
        </p:nvSpPr>
        <p:spPr>
          <a:xfrm>
            <a:off x="-1962197" y="8848654"/>
            <a:ext cx="4061531" cy="4061531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0EA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5"/>
          <p:cNvSpPr/>
          <p:nvPr/>
        </p:nvSpPr>
        <p:spPr>
          <a:xfrm>
            <a:off x="16338139" y="-2387719"/>
            <a:ext cx="3899723" cy="3899723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0EA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5"/>
          <p:cNvSpPr/>
          <p:nvPr/>
        </p:nvSpPr>
        <p:spPr>
          <a:xfrm>
            <a:off x="16735829" y="8501132"/>
            <a:ext cx="3899723" cy="3899723"/>
          </a:xfrm>
          <a:custGeom>
            <a:rect b="b" l="l" r="r" t="t"/>
            <a:pathLst>
              <a:path extrusionOk="0" h="2787650" w="2787650">
                <a:moveTo>
                  <a:pt x="81280" y="1861820"/>
                </a:moveTo>
                <a:cubicBezTo>
                  <a:pt x="73660" y="1841500"/>
                  <a:pt x="67310" y="1819910"/>
                  <a:pt x="60960" y="1799590"/>
                </a:cubicBezTo>
                <a:lnTo>
                  <a:pt x="1800860" y="59690"/>
                </a:lnTo>
                <a:cubicBezTo>
                  <a:pt x="1821180" y="66040"/>
                  <a:pt x="1842770" y="72390"/>
                  <a:pt x="1863090" y="80010"/>
                </a:cubicBezTo>
                <a:lnTo>
                  <a:pt x="81280" y="1861820"/>
                </a:lnTo>
                <a:close/>
                <a:moveTo>
                  <a:pt x="1597660" y="15240"/>
                </a:moveTo>
                <a:cubicBezTo>
                  <a:pt x="1573530" y="11430"/>
                  <a:pt x="1548130" y="8890"/>
                  <a:pt x="1524000" y="6350"/>
                </a:cubicBezTo>
                <a:lnTo>
                  <a:pt x="6350" y="1524000"/>
                </a:lnTo>
                <a:cubicBezTo>
                  <a:pt x="8890" y="1548130"/>
                  <a:pt x="11430" y="1573530"/>
                  <a:pt x="15240" y="1597660"/>
                </a:cubicBezTo>
                <a:lnTo>
                  <a:pt x="1597660" y="15240"/>
                </a:lnTo>
                <a:close/>
                <a:moveTo>
                  <a:pt x="2189480" y="248920"/>
                </a:moveTo>
                <a:cubicBezTo>
                  <a:pt x="2172970" y="237490"/>
                  <a:pt x="2156460" y="226060"/>
                  <a:pt x="2139950" y="215900"/>
                </a:cubicBezTo>
                <a:lnTo>
                  <a:pt x="215900" y="2139950"/>
                </a:lnTo>
                <a:cubicBezTo>
                  <a:pt x="226060" y="2156460"/>
                  <a:pt x="237490" y="2172970"/>
                  <a:pt x="248920" y="2189480"/>
                </a:cubicBezTo>
                <a:lnTo>
                  <a:pt x="2189480" y="248920"/>
                </a:lnTo>
                <a:close/>
                <a:moveTo>
                  <a:pt x="1979930" y="128270"/>
                </a:moveTo>
                <a:cubicBezTo>
                  <a:pt x="1960880" y="119380"/>
                  <a:pt x="1941830" y="110490"/>
                  <a:pt x="1922780" y="102870"/>
                </a:cubicBezTo>
                <a:lnTo>
                  <a:pt x="104140" y="1921510"/>
                </a:lnTo>
                <a:cubicBezTo>
                  <a:pt x="111760" y="1940560"/>
                  <a:pt x="120650" y="1959610"/>
                  <a:pt x="129540" y="1978660"/>
                </a:cubicBezTo>
                <a:lnTo>
                  <a:pt x="1979930" y="128270"/>
                </a:lnTo>
                <a:close/>
                <a:moveTo>
                  <a:pt x="2087880" y="185420"/>
                </a:moveTo>
                <a:cubicBezTo>
                  <a:pt x="2070100" y="175260"/>
                  <a:pt x="2052320" y="165100"/>
                  <a:pt x="2034540" y="156210"/>
                </a:cubicBezTo>
                <a:lnTo>
                  <a:pt x="154940" y="2035810"/>
                </a:lnTo>
                <a:cubicBezTo>
                  <a:pt x="163830" y="2053590"/>
                  <a:pt x="173990" y="2071370"/>
                  <a:pt x="184150" y="2089150"/>
                </a:cubicBezTo>
                <a:lnTo>
                  <a:pt x="2087880" y="185420"/>
                </a:lnTo>
                <a:close/>
                <a:moveTo>
                  <a:pt x="834390" y="116840"/>
                </a:moveTo>
                <a:cubicBezTo>
                  <a:pt x="774700" y="143510"/>
                  <a:pt x="716280" y="173990"/>
                  <a:pt x="660400" y="208280"/>
                </a:cubicBezTo>
                <a:lnTo>
                  <a:pt x="208280" y="660400"/>
                </a:lnTo>
                <a:cubicBezTo>
                  <a:pt x="172720" y="716280"/>
                  <a:pt x="142240" y="774700"/>
                  <a:pt x="116840" y="834390"/>
                </a:cubicBezTo>
                <a:lnTo>
                  <a:pt x="834390" y="116840"/>
                </a:lnTo>
                <a:close/>
                <a:moveTo>
                  <a:pt x="1363980" y="0"/>
                </a:moveTo>
                <a:lnTo>
                  <a:pt x="0" y="1363980"/>
                </a:lnTo>
                <a:cubicBezTo>
                  <a:pt x="0" y="1391920"/>
                  <a:pt x="0" y="1418590"/>
                  <a:pt x="1270" y="1446530"/>
                </a:cubicBezTo>
                <a:lnTo>
                  <a:pt x="1445260" y="1270"/>
                </a:lnTo>
                <a:cubicBezTo>
                  <a:pt x="1418590" y="0"/>
                  <a:pt x="1390650" y="0"/>
                  <a:pt x="1363980" y="0"/>
                </a:cubicBezTo>
                <a:close/>
                <a:moveTo>
                  <a:pt x="2787650" y="1386840"/>
                </a:moveTo>
                <a:lnTo>
                  <a:pt x="1386840" y="2787650"/>
                </a:lnTo>
                <a:cubicBezTo>
                  <a:pt x="1414780" y="2787650"/>
                  <a:pt x="1443990" y="2787650"/>
                  <a:pt x="1471930" y="2785110"/>
                </a:cubicBezTo>
                <a:lnTo>
                  <a:pt x="2785110" y="1471930"/>
                </a:lnTo>
                <a:cubicBezTo>
                  <a:pt x="2786380" y="1443990"/>
                  <a:pt x="2787650" y="1414780"/>
                  <a:pt x="2787650" y="1386840"/>
                </a:cubicBezTo>
                <a:close/>
                <a:moveTo>
                  <a:pt x="2283460" y="321310"/>
                </a:moveTo>
                <a:cubicBezTo>
                  <a:pt x="2268220" y="308610"/>
                  <a:pt x="2252980" y="295910"/>
                  <a:pt x="2237740" y="284480"/>
                </a:cubicBezTo>
                <a:lnTo>
                  <a:pt x="284480" y="2237740"/>
                </a:lnTo>
                <a:cubicBezTo>
                  <a:pt x="295910" y="2252980"/>
                  <a:pt x="308610" y="2268220"/>
                  <a:pt x="321310" y="2283460"/>
                </a:cubicBezTo>
                <a:lnTo>
                  <a:pt x="2283460" y="321310"/>
                </a:lnTo>
                <a:close/>
                <a:moveTo>
                  <a:pt x="1276350" y="5080"/>
                </a:moveTo>
                <a:cubicBezTo>
                  <a:pt x="1244600" y="7620"/>
                  <a:pt x="1214120" y="11430"/>
                  <a:pt x="1182370" y="16510"/>
                </a:cubicBezTo>
                <a:lnTo>
                  <a:pt x="16510" y="1182370"/>
                </a:lnTo>
                <a:cubicBezTo>
                  <a:pt x="11430" y="1214120"/>
                  <a:pt x="7620" y="1244600"/>
                  <a:pt x="5080" y="1276350"/>
                </a:cubicBezTo>
                <a:lnTo>
                  <a:pt x="1276350" y="5080"/>
                </a:lnTo>
                <a:close/>
                <a:moveTo>
                  <a:pt x="1080770" y="35560"/>
                </a:moveTo>
                <a:cubicBezTo>
                  <a:pt x="1042670" y="44450"/>
                  <a:pt x="1004570" y="54610"/>
                  <a:pt x="966470" y="67310"/>
                </a:cubicBezTo>
                <a:lnTo>
                  <a:pt x="66040" y="966470"/>
                </a:lnTo>
                <a:cubicBezTo>
                  <a:pt x="54610" y="1004570"/>
                  <a:pt x="43180" y="1041400"/>
                  <a:pt x="34290" y="1080770"/>
                </a:cubicBezTo>
                <a:lnTo>
                  <a:pt x="1080770" y="35560"/>
                </a:lnTo>
                <a:close/>
                <a:moveTo>
                  <a:pt x="1734820" y="41910"/>
                </a:moveTo>
                <a:cubicBezTo>
                  <a:pt x="1711960" y="36830"/>
                  <a:pt x="1690370" y="31750"/>
                  <a:pt x="1667510" y="26670"/>
                </a:cubicBezTo>
                <a:lnTo>
                  <a:pt x="26670" y="1667510"/>
                </a:lnTo>
                <a:cubicBezTo>
                  <a:pt x="31750" y="1690370"/>
                  <a:pt x="36830" y="1711960"/>
                  <a:pt x="41910" y="1734820"/>
                </a:cubicBezTo>
                <a:lnTo>
                  <a:pt x="1734820" y="41910"/>
                </a:lnTo>
                <a:close/>
                <a:moveTo>
                  <a:pt x="2762250" y="1659890"/>
                </a:moveTo>
                <a:cubicBezTo>
                  <a:pt x="2768600" y="1626870"/>
                  <a:pt x="2773680" y="1595120"/>
                  <a:pt x="2777490" y="1562100"/>
                </a:cubicBezTo>
                <a:lnTo>
                  <a:pt x="1562100" y="2777490"/>
                </a:lnTo>
                <a:cubicBezTo>
                  <a:pt x="1595120" y="2773680"/>
                  <a:pt x="1628140" y="2768600"/>
                  <a:pt x="1659890" y="2762250"/>
                </a:cubicBezTo>
                <a:lnTo>
                  <a:pt x="2762250" y="1659890"/>
                </a:lnTo>
                <a:close/>
                <a:moveTo>
                  <a:pt x="2785110" y="1306830"/>
                </a:moveTo>
                <a:cubicBezTo>
                  <a:pt x="2783840" y="1281430"/>
                  <a:pt x="2781300" y="1256030"/>
                  <a:pt x="2778760" y="1230630"/>
                </a:cubicBezTo>
                <a:lnTo>
                  <a:pt x="1230630" y="2777490"/>
                </a:lnTo>
                <a:cubicBezTo>
                  <a:pt x="1256030" y="2780030"/>
                  <a:pt x="1281430" y="2782570"/>
                  <a:pt x="1306830" y="2783840"/>
                </a:cubicBezTo>
                <a:lnTo>
                  <a:pt x="2785110" y="1306830"/>
                </a:lnTo>
                <a:close/>
                <a:moveTo>
                  <a:pt x="2767330" y="1158240"/>
                </a:moveTo>
                <a:cubicBezTo>
                  <a:pt x="2763520" y="1135380"/>
                  <a:pt x="2758440" y="1112520"/>
                  <a:pt x="2753360" y="1089660"/>
                </a:cubicBezTo>
                <a:lnTo>
                  <a:pt x="1088390" y="2753360"/>
                </a:lnTo>
                <a:cubicBezTo>
                  <a:pt x="1111250" y="2758440"/>
                  <a:pt x="1134110" y="2763520"/>
                  <a:pt x="1156970" y="2767330"/>
                </a:cubicBezTo>
                <a:lnTo>
                  <a:pt x="2767330" y="1158240"/>
                </a:lnTo>
                <a:close/>
                <a:moveTo>
                  <a:pt x="2369820" y="398780"/>
                </a:moveTo>
                <a:cubicBezTo>
                  <a:pt x="2355850" y="384810"/>
                  <a:pt x="2341880" y="372110"/>
                  <a:pt x="2327910" y="358140"/>
                </a:cubicBezTo>
                <a:lnTo>
                  <a:pt x="359410" y="2326640"/>
                </a:lnTo>
                <a:cubicBezTo>
                  <a:pt x="372110" y="2340610"/>
                  <a:pt x="386080" y="2354580"/>
                  <a:pt x="400050" y="2368550"/>
                </a:cubicBezTo>
                <a:lnTo>
                  <a:pt x="2369820" y="398780"/>
                </a:lnTo>
                <a:close/>
                <a:moveTo>
                  <a:pt x="2451100" y="2301240"/>
                </a:moveTo>
                <a:cubicBezTo>
                  <a:pt x="2520950" y="2219960"/>
                  <a:pt x="2579370" y="2133600"/>
                  <a:pt x="2627630" y="2042160"/>
                </a:cubicBezTo>
                <a:lnTo>
                  <a:pt x="2042160" y="2627630"/>
                </a:lnTo>
                <a:cubicBezTo>
                  <a:pt x="2133600" y="2579370"/>
                  <a:pt x="2219960" y="2520950"/>
                  <a:pt x="2301240" y="2451100"/>
                </a:cubicBezTo>
                <a:lnTo>
                  <a:pt x="2451100" y="2301240"/>
                </a:lnTo>
                <a:close/>
                <a:moveTo>
                  <a:pt x="2736850" y="1023620"/>
                </a:moveTo>
                <a:cubicBezTo>
                  <a:pt x="2730500" y="1002030"/>
                  <a:pt x="2724150" y="981710"/>
                  <a:pt x="2717800" y="960120"/>
                </a:cubicBezTo>
                <a:lnTo>
                  <a:pt x="960120" y="2717800"/>
                </a:lnTo>
                <a:cubicBezTo>
                  <a:pt x="981710" y="2724150"/>
                  <a:pt x="1002030" y="2730500"/>
                  <a:pt x="1023620" y="2736850"/>
                </a:cubicBezTo>
                <a:lnTo>
                  <a:pt x="2736850" y="1023620"/>
                </a:lnTo>
                <a:close/>
                <a:moveTo>
                  <a:pt x="2696210" y="1892300"/>
                </a:moveTo>
                <a:cubicBezTo>
                  <a:pt x="2711450" y="1851660"/>
                  <a:pt x="2725420" y="1811020"/>
                  <a:pt x="2736850" y="1769110"/>
                </a:cubicBezTo>
                <a:lnTo>
                  <a:pt x="1769110" y="2736850"/>
                </a:lnTo>
                <a:cubicBezTo>
                  <a:pt x="1811020" y="2725420"/>
                  <a:pt x="1851660" y="2711450"/>
                  <a:pt x="1892300" y="2696210"/>
                </a:cubicBezTo>
                <a:lnTo>
                  <a:pt x="2696210" y="1892300"/>
                </a:lnTo>
                <a:close/>
                <a:moveTo>
                  <a:pt x="2523490" y="576580"/>
                </a:moveTo>
                <a:cubicBezTo>
                  <a:pt x="2512060" y="561340"/>
                  <a:pt x="2500630" y="544830"/>
                  <a:pt x="2487930" y="529590"/>
                </a:cubicBezTo>
                <a:lnTo>
                  <a:pt x="529590" y="2486660"/>
                </a:lnTo>
                <a:cubicBezTo>
                  <a:pt x="544830" y="2499360"/>
                  <a:pt x="561340" y="2510790"/>
                  <a:pt x="576580" y="2522220"/>
                </a:cubicBezTo>
                <a:lnTo>
                  <a:pt x="2523490" y="576580"/>
                </a:lnTo>
                <a:close/>
                <a:moveTo>
                  <a:pt x="2696210" y="899160"/>
                </a:moveTo>
                <a:cubicBezTo>
                  <a:pt x="2688590" y="878840"/>
                  <a:pt x="2680970" y="859790"/>
                  <a:pt x="2672080" y="840740"/>
                </a:cubicBezTo>
                <a:lnTo>
                  <a:pt x="839470" y="2673350"/>
                </a:lnTo>
                <a:cubicBezTo>
                  <a:pt x="858520" y="2682240"/>
                  <a:pt x="878840" y="2689860"/>
                  <a:pt x="897890" y="2697480"/>
                </a:cubicBezTo>
                <a:lnTo>
                  <a:pt x="2696210" y="899160"/>
                </a:lnTo>
                <a:close/>
                <a:moveTo>
                  <a:pt x="2449830" y="483870"/>
                </a:moveTo>
                <a:cubicBezTo>
                  <a:pt x="2437130" y="468630"/>
                  <a:pt x="2424430" y="454660"/>
                  <a:pt x="2410460" y="440690"/>
                </a:cubicBezTo>
                <a:lnTo>
                  <a:pt x="440690" y="2410460"/>
                </a:lnTo>
                <a:cubicBezTo>
                  <a:pt x="454660" y="2424430"/>
                  <a:pt x="469900" y="2437130"/>
                  <a:pt x="483870" y="2449830"/>
                </a:cubicBezTo>
                <a:lnTo>
                  <a:pt x="2449830" y="483870"/>
                </a:lnTo>
                <a:close/>
                <a:moveTo>
                  <a:pt x="2588260" y="675640"/>
                </a:moveTo>
                <a:cubicBezTo>
                  <a:pt x="2578100" y="659130"/>
                  <a:pt x="2567940" y="641350"/>
                  <a:pt x="2556510" y="624840"/>
                </a:cubicBezTo>
                <a:lnTo>
                  <a:pt x="624840" y="2556510"/>
                </a:lnTo>
                <a:cubicBezTo>
                  <a:pt x="641350" y="2567940"/>
                  <a:pt x="657860" y="2578100"/>
                  <a:pt x="675640" y="2588260"/>
                </a:cubicBezTo>
                <a:lnTo>
                  <a:pt x="2588260" y="675640"/>
                </a:lnTo>
                <a:close/>
                <a:moveTo>
                  <a:pt x="2646680" y="783590"/>
                </a:moveTo>
                <a:cubicBezTo>
                  <a:pt x="2637790" y="765810"/>
                  <a:pt x="2628900" y="746760"/>
                  <a:pt x="2618740" y="728980"/>
                </a:cubicBezTo>
                <a:lnTo>
                  <a:pt x="728980" y="2618740"/>
                </a:lnTo>
                <a:cubicBezTo>
                  <a:pt x="746760" y="2628900"/>
                  <a:pt x="764540" y="2637790"/>
                  <a:pt x="783590" y="2646680"/>
                </a:cubicBezTo>
                <a:lnTo>
                  <a:pt x="2646680" y="783590"/>
                </a:lnTo>
                <a:close/>
              </a:path>
            </a:pathLst>
          </a:custGeom>
          <a:solidFill>
            <a:srgbClr val="0EA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5"/>
          <p:cNvSpPr txBox="1"/>
          <p:nvPr/>
        </p:nvSpPr>
        <p:spPr>
          <a:xfrm>
            <a:off x="1333328" y="1848130"/>
            <a:ext cx="4533668" cy="281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5900" lvl="1" marL="4318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EADD6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EADD6"/>
                </a:solidFill>
                <a:latin typeface="Open Sans"/>
                <a:ea typeface="Open Sans"/>
                <a:cs typeface="Open Sans"/>
                <a:sym typeface="Open Sans"/>
              </a:rPr>
              <a:t>https://abdulrwahab.medium.com/amazon-redshift-overview-3175ddb56eca</a:t>
            </a:r>
            <a:r>
              <a:rPr b="0" i="0" lang="en-US" sz="2000" u="none" cap="none" strike="noStrike">
                <a:solidFill>
                  <a:srgbClr val="0EADD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/>
          </a:p>
          <a:p>
            <a:pPr indent="-215900" lvl="1" marL="4318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EADD6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EADD6"/>
                </a:solidFill>
                <a:latin typeface="Open Sans"/>
                <a:ea typeface="Open Sans"/>
                <a:cs typeface="Open Sans"/>
                <a:sym typeface="Open Sans"/>
              </a:rPr>
              <a:t>https://docs.aws.amazon.com/redshift/latest/mgmt/query-editor-v2-charts.html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EADD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EADD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9" name="Google Shape;699;p25"/>
          <p:cNvSpPr txBox="1"/>
          <p:nvPr/>
        </p:nvSpPr>
        <p:spPr>
          <a:xfrm>
            <a:off x="12544829" y="1411250"/>
            <a:ext cx="4191000" cy="1470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6696" lvl="1" marL="4533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EADD6"/>
              </a:buClr>
              <a:buSzPts val="2100"/>
              <a:buFont typeface="Arial"/>
              <a:buChar char="•"/>
            </a:pPr>
            <a:r>
              <a:rPr b="1" i="0" lang="en-US" sz="2100" u="none" cap="none" strike="noStrike">
                <a:solidFill>
                  <a:srgbClr val="0EADD6"/>
                </a:solidFill>
                <a:latin typeface="Open Sans"/>
                <a:ea typeface="Open Sans"/>
                <a:cs typeface="Open Sans"/>
                <a:sym typeface="Open Sans"/>
              </a:rPr>
              <a:t>https://www.youtube.com/c/AndyKriebel</a:t>
            </a:r>
            <a:endParaRPr/>
          </a:p>
          <a:p>
            <a:pPr indent="-226696" lvl="1" marL="453392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EADD6"/>
              </a:buClr>
              <a:buSzPts val="2100"/>
              <a:buFont typeface="Arial"/>
              <a:buChar char="•"/>
            </a:pPr>
            <a:r>
              <a:rPr b="1" i="0" lang="en-US" sz="2100" u="none" cap="none" strike="noStrike">
                <a:solidFill>
                  <a:srgbClr val="0EADD6"/>
                </a:solidFill>
                <a:latin typeface="Open Sans"/>
                <a:ea typeface="Open Sans"/>
                <a:cs typeface="Open Sans"/>
                <a:sym typeface="Open Sans"/>
              </a:rPr>
              <a:t>https://public.tableau.com/en-gb/s/resources</a:t>
            </a:r>
            <a:endParaRPr/>
          </a:p>
        </p:txBody>
      </p:sp>
      <p:grpSp>
        <p:nvGrpSpPr>
          <p:cNvPr id="700" name="Google Shape;700;p25"/>
          <p:cNvGrpSpPr/>
          <p:nvPr/>
        </p:nvGrpSpPr>
        <p:grpSpPr>
          <a:xfrm>
            <a:off x="1552171" y="6223204"/>
            <a:ext cx="4191075" cy="2308950"/>
            <a:chOff x="0" y="-28575"/>
            <a:chExt cx="5588100" cy="3078600"/>
          </a:xfrm>
        </p:grpSpPr>
        <p:sp>
          <p:nvSpPr>
            <p:cNvPr id="701" name="Google Shape;701;p25"/>
            <p:cNvSpPr txBox="1"/>
            <p:nvPr/>
          </p:nvSpPr>
          <p:spPr>
            <a:xfrm>
              <a:off x="0" y="-28575"/>
              <a:ext cx="5588100" cy="307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15901" lvl="1" marL="431803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C9EF"/>
                </a:buClr>
                <a:buSzPts val="2000"/>
                <a:buFont typeface="Arial"/>
                <a:buChar char="•"/>
              </a:pPr>
              <a:r>
                <a:rPr b="1" i="0" lang="en-US" sz="2000" u="none" cap="none" strike="noStrike">
                  <a:solidFill>
                    <a:srgbClr val="37C9EF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https://us-east-console.aws.amazon.com/gluestudio/home?region=us-east-1#/</a:t>
              </a:r>
              <a:endParaRPr b="1" i="0" sz="2000" u="none" cap="none" strike="noStrike">
                <a:solidFill>
                  <a:srgbClr val="37C9EF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-215902" lvl="1" marL="431804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7C9EF"/>
                </a:buClr>
                <a:buSzPts val="2000"/>
                <a:buFont typeface="Open Sans"/>
                <a:buChar char="•"/>
              </a:pPr>
              <a:r>
                <a:rPr b="1" lang="en-US" sz="2000">
                  <a:solidFill>
                    <a:srgbClr val="37C9EF"/>
                  </a:solidFill>
                  <a:latin typeface="Open Sans"/>
                  <a:ea typeface="Open Sans"/>
                  <a:cs typeface="Open Sans"/>
                  <a:sym typeface="Open Sans"/>
                </a:rPr>
                <a:t>https://github.com/doitintl/aws-glue-workshop/blob/master/FAQ_and_How_to.md</a:t>
              </a:r>
              <a:endParaRPr b="1" sz="2000">
                <a:solidFill>
                  <a:srgbClr val="37C9E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02" name="Google Shape;702;p25"/>
            <p:cNvSpPr txBox="1"/>
            <p:nvPr/>
          </p:nvSpPr>
          <p:spPr>
            <a:xfrm>
              <a:off x="0" y="1899708"/>
              <a:ext cx="5588000" cy="52514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3" name="Google Shape;703;p25"/>
          <p:cNvSpPr txBox="1"/>
          <p:nvPr/>
        </p:nvSpPr>
        <p:spPr>
          <a:xfrm>
            <a:off x="12544829" y="5992540"/>
            <a:ext cx="4191000" cy="1758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1" marL="431801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EADD6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EADD6"/>
                </a:solidFill>
                <a:latin typeface="Open Sans"/>
                <a:ea typeface="Open Sans"/>
                <a:cs typeface="Open Sans"/>
                <a:sym typeface="Open Sans"/>
              </a:rPr>
              <a:t>https://towardsdatascience.com/the-ultimate-guide-to-data-cleaning-3969843991d4 </a:t>
            </a:r>
            <a:endParaRPr/>
          </a:p>
        </p:txBody>
      </p:sp>
      <p:sp>
        <p:nvSpPr>
          <p:cNvPr id="704" name="Google Shape;704;p25"/>
          <p:cNvSpPr txBox="1"/>
          <p:nvPr/>
        </p:nvSpPr>
        <p:spPr>
          <a:xfrm>
            <a:off x="6328790" y="2861310"/>
            <a:ext cx="1591012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AWS REDSHIFT</a:t>
            </a:r>
            <a:endParaRPr/>
          </a:p>
        </p:txBody>
      </p:sp>
      <p:sp>
        <p:nvSpPr>
          <p:cNvPr id="705" name="Google Shape;705;p25"/>
          <p:cNvSpPr txBox="1"/>
          <p:nvPr/>
        </p:nvSpPr>
        <p:spPr>
          <a:xfrm>
            <a:off x="10368198" y="3027998"/>
            <a:ext cx="1591012" cy="344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Tableau</a:t>
            </a:r>
            <a:endParaRPr/>
          </a:p>
        </p:txBody>
      </p:sp>
      <p:sp>
        <p:nvSpPr>
          <p:cNvPr id="706" name="Google Shape;706;p25"/>
          <p:cNvSpPr txBox="1"/>
          <p:nvPr/>
        </p:nvSpPr>
        <p:spPr>
          <a:xfrm>
            <a:off x="6328790" y="6766560"/>
            <a:ext cx="1591012" cy="678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AWS GLUE</a:t>
            </a:r>
            <a:endParaRPr/>
          </a:p>
        </p:txBody>
      </p:sp>
      <p:sp>
        <p:nvSpPr>
          <p:cNvPr id="707" name="Google Shape;707;p25"/>
          <p:cNvSpPr txBox="1"/>
          <p:nvPr/>
        </p:nvSpPr>
        <p:spPr>
          <a:xfrm>
            <a:off x="10368198" y="6767706"/>
            <a:ext cx="1591012" cy="675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Data</a:t>
            </a:r>
            <a:endParaRPr/>
          </a:p>
          <a:p>
            <a:pPr indent="0" lvl="0" marL="0" marR="0" rtl="0" algn="ctr">
              <a:lnSpc>
                <a:spcPct val="11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u="none">
                <a:solidFill>
                  <a:srgbClr val="37C9EF"/>
                </a:solidFill>
                <a:latin typeface="Arial"/>
                <a:ea typeface="Arial"/>
                <a:cs typeface="Arial"/>
                <a:sym typeface="Arial"/>
              </a:rPr>
              <a:t>Cleaning</a:t>
            </a:r>
            <a:endParaRPr/>
          </a:p>
        </p:txBody>
      </p:sp>
      <p:sp>
        <p:nvSpPr>
          <p:cNvPr id="708" name="Google Shape;708;p25"/>
          <p:cNvSpPr txBox="1"/>
          <p:nvPr/>
        </p:nvSpPr>
        <p:spPr>
          <a:xfrm>
            <a:off x="6632975" y="98375"/>
            <a:ext cx="5388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00">
                <a:solidFill>
                  <a:srgbClr val="0EADD6"/>
                </a:solidFill>
                <a:latin typeface="Open Sans"/>
                <a:ea typeface="Open Sans"/>
                <a:cs typeface="Open Sans"/>
                <a:sym typeface="Open Sans"/>
              </a:rPr>
              <a:t>RESOURCES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6"/>
          <p:cNvSpPr txBox="1"/>
          <p:nvPr/>
        </p:nvSpPr>
        <p:spPr>
          <a:xfrm>
            <a:off x="1038225" y="663934"/>
            <a:ext cx="16230600" cy="930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999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OUR TEAM</a:t>
            </a:r>
            <a:endParaRPr/>
          </a:p>
        </p:txBody>
      </p:sp>
      <p:sp>
        <p:nvSpPr>
          <p:cNvPr id="714" name="Google Shape;714;p26"/>
          <p:cNvSpPr/>
          <p:nvPr/>
        </p:nvSpPr>
        <p:spPr>
          <a:xfrm rot="-2700000">
            <a:off x="17469478" y="8047683"/>
            <a:ext cx="1791241" cy="1791241"/>
          </a:xfrm>
          <a:custGeom>
            <a:rect b="b" l="l" r="r" t="t"/>
            <a:pathLst>
              <a:path extrusionOk="0" h="1913890" w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059995"/>
          </a:solidFill>
          <a:ln>
            <a:noFill/>
          </a:ln>
        </p:spPr>
      </p:sp>
      <p:sp>
        <p:nvSpPr>
          <p:cNvPr id="715" name="Google Shape;715;p26"/>
          <p:cNvSpPr/>
          <p:nvPr/>
        </p:nvSpPr>
        <p:spPr>
          <a:xfrm rot="-2700000">
            <a:off x="-1197457" y="9089543"/>
            <a:ext cx="2394915" cy="2394915"/>
          </a:xfrm>
          <a:custGeom>
            <a:rect b="b" l="l" r="r" t="t"/>
            <a:pathLst>
              <a:path extrusionOk="0" h="1913890" w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059995"/>
          </a:solidFill>
          <a:ln>
            <a:noFill/>
          </a:ln>
        </p:spPr>
      </p:sp>
      <p:sp>
        <p:nvSpPr>
          <p:cNvPr id="716" name="Google Shape;716;p26"/>
          <p:cNvSpPr/>
          <p:nvPr/>
        </p:nvSpPr>
        <p:spPr>
          <a:xfrm rot="-2700000">
            <a:off x="16843223" y="1667545"/>
            <a:ext cx="2889555" cy="2889555"/>
          </a:xfrm>
          <a:custGeom>
            <a:rect b="b" l="l" r="r" t="t"/>
            <a:pathLst>
              <a:path extrusionOk="0" h="1913890" w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1F5966"/>
          </a:solidFill>
          <a:ln>
            <a:noFill/>
          </a:ln>
        </p:spPr>
      </p:sp>
      <p:sp>
        <p:nvSpPr>
          <p:cNvPr id="717" name="Google Shape;717;p26"/>
          <p:cNvSpPr/>
          <p:nvPr/>
        </p:nvSpPr>
        <p:spPr>
          <a:xfrm rot="-2700000">
            <a:off x="15039241" y="-4010759"/>
            <a:ext cx="6497519" cy="6497519"/>
          </a:xfrm>
          <a:custGeom>
            <a:rect b="b" l="l" r="r" t="t"/>
            <a:pathLst>
              <a:path extrusionOk="0" h="1913890" w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059995"/>
          </a:solidFill>
          <a:ln>
            <a:noFill/>
          </a:ln>
        </p:spPr>
      </p:sp>
      <p:sp>
        <p:nvSpPr>
          <p:cNvPr id="718" name="Google Shape;718;p26"/>
          <p:cNvSpPr/>
          <p:nvPr/>
        </p:nvSpPr>
        <p:spPr>
          <a:xfrm rot="-2700000">
            <a:off x="-1124716" y="-1093450"/>
            <a:ext cx="2249432" cy="2249432"/>
          </a:xfrm>
          <a:custGeom>
            <a:rect b="b" l="l" r="r" t="t"/>
            <a:pathLst>
              <a:path extrusionOk="0" h="1913890" w="1913890">
                <a:moveTo>
                  <a:pt x="0" y="0"/>
                </a:moveTo>
                <a:lnTo>
                  <a:pt x="1913890" y="0"/>
                </a:lnTo>
                <a:lnTo>
                  <a:pt x="1913890" y="1913890"/>
                </a:lnTo>
                <a:lnTo>
                  <a:pt x="0" y="1913890"/>
                </a:lnTo>
                <a:close/>
              </a:path>
            </a:pathLst>
          </a:custGeom>
          <a:solidFill>
            <a:srgbClr val="1F5966"/>
          </a:solidFill>
          <a:ln>
            <a:noFill/>
          </a:ln>
        </p:spPr>
      </p:sp>
      <p:grpSp>
        <p:nvGrpSpPr>
          <p:cNvPr id="719" name="Google Shape;719;p26"/>
          <p:cNvGrpSpPr/>
          <p:nvPr/>
        </p:nvGrpSpPr>
        <p:grpSpPr>
          <a:xfrm>
            <a:off x="207057" y="2366627"/>
            <a:ext cx="4463832" cy="4463832"/>
            <a:chOff x="254" y="1270"/>
            <a:chExt cx="6348984" cy="6348984"/>
          </a:xfrm>
        </p:grpSpPr>
        <p:sp>
          <p:nvSpPr>
            <p:cNvPr id="720" name="Google Shape;720;p26"/>
            <p:cNvSpPr/>
            <p:nvPr/>
          </p:nvSpPr>
          <p:spPr>
            <a:xfrm>
              <a:off x="254" y="1270"/>
              <a:ext cx="6348984" cy="6348984"/>
            </a:xfrm>
            <a:custGeom>
              <a:rect b="b" l="l" r="r" t="t"/>
              <a:pathLst>
                <a:path extrusionOk="0" h="6348984" w="6348984">
                  <a:moveTo>
                    <a:pt x="0" y="3174492"/>
                  </a:moveTo>
                  <a:lnTo>
                    <a:pt x="3174492" y="0"/>
                  </a:lnTo>
                  <a:lnTo>
                    <a:pt x="6348984" y="3174492"/>
                  </a:lnTo>
                  <a:lnTo>
                    <a:pt x="3174492" y="6348984"/>
                  </a:lnTo>
                  <a:close/>
                </a:path>
              </a:pathLst>
            </a:custGeom>
            <a:solidFill>
              <a:srgbClr val="059995"/>
            </a:solidFill>
            <a:ln>
              <a:noFill/>
            </a:ln>
          </p:spPr>
        </p:sp>
        <p:sp>
          <p:nvSpPr>
            <p:cNvPr id="721" name="Google Shape;721;p26"/>
            <p:cNvSpPr/>
            <p:nvPr/>
          </p:nvSpPr>
          <p:spPr>
            <a:xfrm>
              <a:off x="991997" y="1091406"/>
              <a:ext cx="4366006" cy="4167187"/>
            </a:xfrm>
            <a:custGeom>
              <a:rect b="b" l="l" r="r" t="t"/>
              <a:pathLst>
                <a:path extrusionOk="0" h="4167187" w="4366006">
                  <a:moveTo>
                    <a:pt x="2183003" y="3334"/>
                  </a:moveTo>
                  <a:cubicBezTo>
                    <a:pt x="1437581" y="0"/>
                    <a:pt x="747353" y="395765"/>
                    <a:pt x="373676" y="1040769"/>
                  </a:cubicBezTo>
                  <a:cubicBezTo>
                    <a:pt x="0" y="1685773"/>
                    <a:pt x="0" y="2481415"/>
                    <a:pt x="373676" y="3126419"/>
                  </a:cubicBezTo>
                  <a:cubicBezTo>
                    <a:pt x="747353" y="3771423"/>
                    <a:pt x="1437581" y="4167187"/>
                    <a:pt x="2183003" y="4163854"/>
                  </a:cubicBezTo>
                  <a:cubicBezTo>
                    <a:pt x="2928425" y="4167187"/>
                    <a:pt x="3618653" y="3771423"/>
                    <a:pt x="3992330" y="3126419"/>
                  </a:cubicBezTo>
                  <a:cubicBezTo>
                    <a:pt x="4366006" y="2481415"/>
                    <a:pt x="4366006" y="1685773"/>
                    <a:pt x="3992330" y="1040769"/>
                  </a:cubicBezTo>
                  <a:cubicBezTo>
                    <a:pt x="3618653" y="395765"/>
                    <a:pt x="2928425" y="0"/>
                    <a:pt x="2183003" y="3334"/>
                  </a:cubicBez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8853" l="222" r="222" t="-8853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p26"/>
          <p:cNvGrpSpPr/>
          <p:nvPr/>
        </p:nvGrpSpPr>
        <p:grpSpPr>
          <a:xfrm>
            <a:off x="4679633" y="2366627"/>
            <a:ext cx="4463832" cy="4463832"/>
            <a:chOff x="254" y="1270"/>
            <a:chExt cx="6348984" cy="6348984"/>
          </a:xfrm>
        </p:grpSpPr>
        <p:sp>
          <p:nvSpPr>
            <p:cNvPr id="723" name="Google Shape;723;p26"/>
            <p:cNvSpPr/>
            <p:nvPr/>
          </p:nvSpPr>
          <p:spPr>
            <a:xfrm>
              <a:off x="254" y="1270"/>
              <a:ext cx="6348984" cy="6348984"/>
            </a:xfrm>
            <a:custGeom>
              <a:rect b="b" l="l" r="r" t="t"/>
              <a:pathLst>
                <a:path extrusionOk="0" h="6348984" w="6348984">
                  <a:moveTo>
                    <a:pt x="0" y="3174492"/>
                  </a:moveTo>
                  <a:lnTo>
                    <a:pt x="3174492" y="0"/>
                  </a:lnTo>
                  <a:lnTo>
                    <a:pt x="6348984" y="3174492"/>
                  </a:lnTo>
                  <a:lnTo>
                    <a:pt x="3174492" y="6348984"/>
                  </a:lnTo>
                  <a:close/>
                </a:path>
              </a:pathLst>
            </a:custGeom>
            <a:solidFill>
              <a:srgbClr val="1F5966"/>
            </a:solidFill>
            <a:ln>
              <a:noFill/>
            </a:ln>
          </p:spPr>
        </p:sp>
        <p:sp>
          <p:nvSpPr>
            <p:cNvPr id="724" name="Google Shape;724;p26"/>
            <p:cNvSpPr/>
            <p:nvPr/>
          </p:nvSpPr>
          <p:spPr>
            <a:xfrm>
              <a:off x="991997" y="1091406"/>
              <a:ext cx="4366006" cy="4167187"/>
            </a:xfrm>
            <a:custGeom>
              <a:rect b="b" l="l" r="r" t="t"/>
              <a:pathLst>
                <a:path extrusionOk="0" h="4167187" w="4366006">
                  <a:moveTo>
                    <a:pt x="2183003" y="3334"/>
                  </a:moveTo>
                  <a:cubicBezTo>
                    <a:pt x="1437581" y="0"/>
                    <a:pt x="747353" y="395765"/>
                    <a:pt x="373676" y="1040769"/>
                  </a:cubicBezTo>
                  <a:cubicBezTo>
                    <a:pt x="0" y="1685773"/>
                    <a:pt x="0" y="2481415"/>
                    <a:pt x="373676" y="3126419"/>
                  </a:cubicBezTo>
                  <a:cubicBezTo>
                    <a:pt x="747353" y="3771423"/>
                    <a:pt x="1437581" y="4167187"/>
                    <a:pt x="2183003" y="4163854"/>
                  </a:cubicBezTo>
                  <a:cubicBezTo>
                    <a:pt x="2928425" y="4167187"/>
                    <a:pt x="3618653" y="3771423"/>
                    <a:pt x="3992330" y="3126419"/>
                  </a:cubicBezTo>
                  <a:cubicBezTo>
                    <a:pt x="4366006" y="2481415"/>
                    <a:pt x="4366006" y="1685773"/>
                    <a:pt x="3992330" y="1040769"/>
                  </a:cubicBezTo>
                  <a:cubicBezTo>
                    <a:pt x="3618653" y="395765"/>
                    <a:pt x="2928425" y="0"/>
                    <a:pt x="2183003" y="3334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3836" r="-3836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26"/>
          <p:cNvGrpSpPr/>
          <p:nvPr/>
        </p:nvGrpSpPr>
        <p:grpSpPr>
          <a:xfrm>
            <a:off x="9153704" y="2366627"/>
            <a:ext cx="4463832" cy="4463832"/>
            <a:chOff x="254" y="1270"/>
            <a:chExt cx="6348984" cy="6348984"/>
          </a:xfrm>
        </p:grpSpPr>
        <p:sp>
          <p:nvSpPr>
            <p:cNvPr id="726" name="Google Shape;726;p26"/>
            <p:cNvSpPr/>
            <p:nvPr/>
          </p:nvSpPr>
          <p:spPr>
            <a:xfrm>
              <a:off x="254" y="1270"/>
              <a:ext cx="6348984" cy="6348984"/>
            </a:xfrm>
            <a:custGeom>
              <a:rect b="b" l="l" r="r" t="t"/>
              <a:pathLst>
                <a:path extrusionOk="0" h="6348984" w="6348984">
                  <a:moveTo>
                    <a:pt x="0" y="3174492"/>
                  </a:moveTo>
                  <a:lnTo>
                    <a:pt x="3174492" y="0"/>
                  </a:lnTo>
                  <a:lnTo>
                    <a:pt x="6348984" y="3174492"/>
                  </a:lnTo>
                  <a:lnTo>
                    <a:pt x="3174492" y="6348984"/>
                  </a:lnTo>
                  <a:close/>
                </a:path>
              </a:pathLst>
            </a:custGeom>
            <a:solidFill>
              <a:srgbClr val="059995"/>
            </a:solidFill>
            <a:ln>
              <a:noFill/>
            </a:ln>
          </p:spPr>
        </p:sp>
        <p:sp>
          <p:nvSpPr>
            <p:cNvPr id="727" name="Google Shape;727;p26"/>
            <p:cNvSpPr/>
            <p:nvPr/>
          </p:nvSpPr>
          <p:spPr>
            <a:xfrm>
              <a:off x="991997" y="1091406"/>
              <a:ext cx="4366006" cy="4167187"/>
            </a:xfrm>
            <a:custGeom>
              <a:rect b="b" l="l" r="r" t="t"/>
              <a:pathLst>
                <a:path extrusionOk="0" h="4167187" w="4366006">
                  <a:moveTo>
                    <a:pt x="2183003" y="3334"/>
                  </a:moveTo>
                  <a:cubicBezTo>
                    <a:pt x="1437581" y="0"/>
                    <a:pt x="747353" y="395765"/>
                    <a:pt x="373676" y="1040769"/>
                  </a:cubicBezTo>
                  <a:cubicBezTo>
                    <a:pt x="0" y="1685773"/>
                    <a:pt x="0" y="2481415"/>
                    <a:pt x="373676" y="3126419"/>
                  </a:cubicBezTo>
                  <a:cubicBezTo>
                    <a:pt x="747353" y="3771423"/>
                    <a:pt x="1437581" y="4167187"/>
                    <a:pt x="2183003" y="4163854"/>
                  </a:cubicBezTo>
                  <a:cubicBezTo>
                    <a:pt x="2928425" y="4167187"/>
                    <a:pt x="3618653" y="3771423"/>
                    <a:pt x="3992330" y="3126419"/>
                  </a:cubicBezTo>
                  <a:cubicBezTo>
                    <a:pt x="4366006" y="2481415"/>
                    <a:pt x="4366006" y="1685773"/>
                    <a:pt x="3992330" y="1040769"/>
                  </a:cubicBezTo>
                  <a:cubicBezTo>
                    <a:pt x="3618653" y="395765"/>
                    <a:pt x="2928425" y="0"/>
                    <a:pt x="2183003" y="3334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222" r="222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8" name="Google Shape;728;p26"/>
          <p:cNvGrpSpPr/>
          <p:nvPr/>
        </p:nvGrpSpPr>
        <p:grpSpPr>
          <a:xfrm>
            <a:off x="13627775" y="2366627"/>
            <a:ext cx="4463832" cy="4463832"/>
            <a:chOff x="254" y="1270"/>
            <a:chExt cx="6348984" cy="6348984"/>
          </a:xfrm>
        </p:grpSpPr>
        <p:sp>
          <p:nvSpPr>
            <p:cNvPr id="729" name="Google Shape;729;p26"/>
            <p:cNvSpPr/>
            <p:nvPr/>
          </p:nvSpPr>
          <p:spPr>
            <a:xfrm>
              <a:off x="254" y="1270"/>
              <a:ext cx="6348984" cy="6348984"/>
            </a:xfrm>
            <a:custGeom>
              <a:rect b="b" l="l" r="r" t="t"/>
              <a:pathLst>
                <a:path extrusionOk="0" h="6348984" w="6348984">
                  <a:moveTo>
                    <a:pt x="0" y="3174492"/>
                  </a:moveTo>
                  <a:lnTo>
                    <a:pt x="3174492" y="0"/>
                  </a:lnTo>
                  <a:lnTo>
                    <a:pt x="6348984" y="3174492"/>
                  </a:lnTo>
                  <a:lnTo>
                    <a:pt x="3174492" y="6348984"/>
                  </a:lnTo>
                  <a:close/>
                </a:path>
              </a:pathLst>
            </a:custGeom>
            <a:solidFill>
              <a:srgbClr val="059995"/>
            </a:solidFill>
            <a:ln>
              <a:noFill/>
            </a:ln>
          </p:spPr>
        </p:sp>
        <p:sp>
          <p:nvSpPr>
            <p:cNvPr id="730" name="Google Shape;730;p26"/>
            <p:cNvSpPr/>
            <p:nvPr/>
          </p:nvSpPr>
          <p:spPr>
            <a:xfrm>
              <a:off x="991997" y="1091406"/>
              <a:ext cx="4366006" cy="4167187"/>
            </a:xfrm>
            <a:custGeom>
              <a:rect b="b" l="l" r="r" t="t"/>
              <a:pathLst>
                <a:path extrusionOk="0" h="4167187" w="4366006">
                  <a:moveTo>
                    <a:pt x="2183003" y="3334"/>
                  </a:moveTo>
                  <a:cubicBezTo>
                    <a:pt x="1437581" y="0"/>
                    <a:pt x="747353" y="395765"/>
                    <a:pt x="373676" y="1040769"/>
                  </a:cubicBezTo>
                  <a:cubicBezTo>
                    <a:pt x="0" y="1685773"/>
                    <a:pt x="0" y="2481415"/>
                    <a:pt x="373676" y="3126419"/>
                  </a:cubicBezTo>
                  <a:cubicBezTo>
                    <a:pt x="747353" y="3771423"/>
                    <a:pt x="1437581" y="4167187"/>
                    <a:pt x="2183003" y="4163854"/>
                  </a:cubicBezTo>
                  <a:cubicBezTo>
                    <a:pt x="2928425" y="4167187"/>
                    <a:pt x="3618653" y="3771423"/>
                    <a:pt x="3992330" y="3126419"/>
                  </a:cubicBezTo>
                  <a:cubicBezTo>
                    <a:pt x="4366006" y="2481415"/>
                    <a:pt x="4366006" y="1685773"/>
                    <a:pt x="3992330" y="1040769"/>
                  </a:cubicBezTo>
                  <a:cubicBezTo>
                    <a:pt x="3618653" y="395765"/>
                    <a:pt x="2928425" y="0"/>
                    <a:pt x="2183003" y="3334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3722" r="221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31" name="Google Shape;731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54696" y="9083728"/>
            <a:ext cx="517400" cy="47471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26"/>
          <p:cNvSpPr txBox="1"/>
          <p:nvPr/>
        </p:nvSpPr>
        <p:spPr>
          <a:xfrm>
            <a:off x="-383535" y="7210107"/>
            <a:ext cx="5645372" cy="47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Anisha Rao</a:t>
            </a:r>
            <a:endParaRPr/>
          </a:p>
        </p:txBody>
      </p:sp>
      <p:sp>
        <p:nvSpPr>
          <p:cNvPr id="733" name="Google Shape;733;p26"/>
          <p:cNvSpPr txBox="1"/>
          <p:nvPr/>
        </p:nvSpPr>
        <p:spPr>
          <a:xfrm>
            <a:off x="-383535" y="7805981"/>
            <a:ext cx="5645372" cy="32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anisha.rao@sjsu.edu </a:t>
            </a:r>
            <a:endParaRPr/>
          </a:p>
        </p:txBody>
      </p:sp>
      <p:sp>
        <p:nvSpPr>
          <p:cNvPr id="734" name="Google Shape;734;p26"/>
          <p:cNvSpPr txBox="1"/>
          <p:nvPr/>
        </p:nvSpPr>
        <p:spPr>
          <a:xfrm>
            <a:off x="3688050" y="7805981"/>
            <a:ext cx="5645372" cy="32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dhruv.jain@sjsu.edu</a:t>
            </a:r>
            <a:endParaRPr/>
          </a:p>
        </p:txBody>
      </p:sp>
      <p:sp>
        <p:nvSpPr>
          <p:cNvPr id="735" name="Google Shape;735;p26"/>
          <p:cNvSpPr txBox="1"/>
          <p:nvPr/>
        </p:nvSpPr>
        <p:spPr>
          <a:xfrm>
            <a:off x="8387072" y="7805981"/>
            <a:ext cx="5645372" cy="32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nilisha.makamprashantha@sjsu.edu </a:t>
            </a:r>
            <a:endParaRPr/>
          </a:p>
        </p:txBody>
      </p:sp>
      <p:sp>
        <p:nvSpPr>
          <p:cNvPr id="736" name="Google Shape;736;p26"/>
          <p:cNvSpPr txBox="1"/>
          <p:nvPr/>
        </p:nvSpPr>
        <p:spPr>
          <a:xfrm>
            <a:off x="4089041" y="7210107"/>
            <a:ext cx="5645372" cy="47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Dhruv Jain</a:t>
            </a:r>
            <a:endParaRPr/>
          </a:p>
        </p:txBody>
      </p:sp>
      <p:sp>
        <p:nvSpPr>
          <p:cNvPr id="737" name="Google Shape;737;p26"/>
          <p:cNvSpPr txBox="1"/>
          <p:nvPr/>
        </p:nvSpPr>
        <p:spPr>
          <a:xfrm>
            <a:off x="8387072" y="7210107"/>
            <a:ext cx="6380158" cy="47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Nilisha MP</a:t>
            </a:r>
            <a:endParaRPr/>
          </a:p>
        </p:txBody>
      </p:sp>
      <p:sp>
        <p:nvSpPr>
          <p:cNvPr id="738" name="Google Shape;738;p26"/>
          <p:cNvSpPr txBox="1"/>
          <p:nvPr/>
        </p:nvSpPr>
        <p:spPr>
          <a:xfrm>
            <a:off x="13037183" y="7210107"/>
            <a:ext cx="5645372" cy="47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Varsha Srinivasan</a:t>
            </a:r>
            <a:endParaRPr/>
          </a:p>
        </p:txBody>
      </p:sp>
      <p:sp>
        <p:nvSpPr>
          <p:cNvPr id="739" name="Google Shape;739;p26"/>
          <p:cNvSpPr txBox="1"/>
          <p:nvPr/>
        </p:nvSpPr>
        <p:spPr>
          <a:xfrm>
            <a:off x="14102295" y="7805981"/>
            <a:ext cx="4042470" cy="3252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varsha.srinivasan@sjsu.edu</a:t>
            </a:r>
            <a:endParaRPr/>
          </a:p>
        </p:txBody>
      </p:sp>
      <p:sp>
        <p:nvSpPr>
          <p:cNvPr id="740" name="Google Shape;740;p26"/>
          <p:cNvSpPr txBox="1"/>
          <p:nvPr/>
        </p:nvSpPr>
        <p:spPr>
          <a:xfrm>
            <a:off x="4089041" y="9017053"/>
            <a:ext cx="9165654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99">
                <a:solidFill>
                  <a:srgbClr val="1F5966"/>
                </a:solidFill>
                <a:latin typeface="Open Sans"/>
                <a:ea typeface="Open Sans"/>
                <a:cs typeface="Open Sans"/>
                <a:sym typeface="Open Sans"/>
              </a:rPr>
              <a:t>Special Thanks to Professor, Andrew Bond 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0101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7"/>
          <p:cNvSpPr/>
          <p:nvPr/>
        </p:nvSpPr>
        <p:spPr>
          <a:xfrm>
            <a:off x="10093447" y="-280022"/>
            <a:ext cx="9882957" cy="11438608"/>
          </a:xfrm>
          <a:custGeom>
            <a:rect b="b" l="l" r="r" t="t"/>
            <a:pathLst>
              <a:path extrusionOk="0" h="7620000" w="6583680">
                <a:moveTo>
                  <a:pt x="5877560" y="5143500"/>
                </a:moveTo>
                <a:lnTo>
                  <a:pt x="5877560" y="0"/>
                </a:lnTo>
                <a:lnTo>
                  <a:pt x="0" y="0"/>
                </a:lnTo>
                <a:lnTo>
                  <a:pt x="0" y="7620000"/>
                </a:lnTo>
                <a:lnTo>
                  <a:pt x="5877560" y="7620000"/>
                </a:lnTo>
                <a:lnTo>
                  <a:pt x="5877560" y="5725160"/>
                </a:lnTo>
                <a:lnTo>
                  <a:pt x="6583680" y="5434330"/>
                </a:lnTo>
                <a:lnTo>
                  <a:pt x="5877560" y="5143500"/>
                </a:lnTo>
                <a:close/>
              </a:path>
            </a:pathLst>
          </a:custGeom>
          <a:solidFill>
            <a:srgbClr val="00BBC4"/>
          </a:solidFill>
          <a:ln>
            <a:noFill/>
          </a:ln>
        </p:spPr>
      </p:sp>
      <p:pic>
        <p:nvPicPr>
          <p:cNvPr id="746" name="Google Shape;7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68245" y="5937398"/>
            <a:ext cx="6220476" cy="34269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27"/>
          <p:cNvGrpSpPr/>
          <p:nvPr/>
        </p:nvGrpSpPr>
        <p:grpSpPr>
          <a:xfrm>
            <a:off x="10416861" y="856469"/>
            <a:ext cx="6591137" cy="4287162"/>
            <a:chOff x="42167" y="253687"/>
            <a:chExt cx="8788183" cy="5716217"/>
          </a:xfrm>
        </p:grpSpPr>
        <p:sp>
          <p:nvSpPr>
            <p:cNvPr id="748" name="Google Shape;748;p27"/>
            <p:cNvSpPr txBox="1"/>
            <p:nvPr/>
          </p:nvSpPr>
          <p:spPr>
            <a:xfrm rot="-592460">
              <a:off x="197503" y="950154"/>
              <a:ext cx="8341384" cy="253218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737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Thank</a:t>
              </a:r>
              <a:endParaRPr/>
            </a:p>
          </p:txBody>
        </p:sp>
        <p:sp>
          <p:nvSpPr>
            <p:cNvPr id="749" name="Google Shape;749;p27"/>
            <p:cNvSpPr txBox="1"/>
            <p:nvPr/>
          </p:nvSpPr>
          <p:spPr>
            <a:xfrm rot="-515361">
              <a:off x="1096790" y="3151111"/>
              <a:ext cx="7607199" cy="22634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364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you!</a:t>
              </a:r>
              <a:endParaRPr/>
            </a:p>
          </p:txBody>
        </p:sp>
      </p:grpSp>
      <p:sp>
        <p:nvSpPr>
          <p:cNvPr id="750" name="Google Shape;750;p27"/>
          <p:cNvSpPr txBox="1"/>
          <p:nvPr/>
        </p:nvSpPr>
        <p:spPr>
          <a:xfrm rot="-283148">
            <a:off x="10754170" y="6724015"/>
            <a:ext cx="3554956" cy="5879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7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  <p:pic>
        <p:nvPicPr>
          <p:cNvPr id="751" name="Google Shape;751;p27"/>
          <p:cNvPicPr preferRelativeResize="0"/>
          <p:nvPr/>
        </p:nvPicPr>
        <p:blipFill rotWithShape="1">
          <a:blip r:embed="rId4">
            <a:alphaModFix/>
          </a:blip>
          <a:srcRect b="48" l="0" r="49288" t="48"/>
          <a:stretch/>
        </p:blipFill>
        <p:spPr>
          <a:xfrm>
            <a:off x="163222" y="754004"/>
            <a:ext cx="9624542" cy="7833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56D8DD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/>
          <p:nvPr/>
        </p:nvSpPr>
        <p:spPr>
          <a:xfrm>
            <a:off x="-26581" y="-114300"/>
            <a:ext cx="6739329" cy="10401302"/>
          </a:xfrm>
          <a:custGeom>
            <a:rect b="b" l="l" r="r" t="t"/>
            <a:pathLst>
              <a:path extrusionOk="0" h="5247641" w="3437890">
                <a:moveTo>
                  <a:pt x="0" y="11430"/>
                </a:moveTo>
                <a:lnTo>
                  <a:pt x="2824480" y="0"/>
                </a:lnTo>
                <a:lnTo>
                  <a:pt x="2788920" y="96520"/>
                </a:lnTo>
                <a:lnTo>
                  <a:pt x="2788920" y="233680"/>
                </a:lnTo>
                <a:lnTo>
                  <a:pt x="2809240" y="368300"/>
                </a:lnTo>
                <a:lnTo>
                  <a:pt x="2815590" y="433070"/>
                </a:lnTo>
                <a:lnTo>
                  <a:pt x="2823210" y="525780"/>
                </a:lnTo>
                <a:lnTo>
                  <a:pt x="2795270" y="676910"/>
                </a:lnTo>
                <a:lnTo>
                  <a:pt x="2813050" y="754380"/>
                </a:lnTo>
                <a:lnTo>
                  <a:pt x="2800350" y="830580"/>
                </a:lnTo>
                <a:lnTo>
                  <a:pt x="2790190" y="924560"/>
                </a:lnTo>
                <a:lnTo>
                  <a:pt x="2797810" y="1064260"/>
                </a:lnTo>
                <a:lnTo>
                  <a:pt x="2846070" y="1183640"/>
                </a:lnTo>
                <a:lnTo>
                  <a:pt x="2903220" y="1308100"/>
                </a:lnTo>
                <a:lnTo>
                  <a:pt x="2940050" y="1355090"/>
                </a:lnTo>
                <a:lnTo>
                  <a:pt x="2934970" y="1474470"/>
                </a:lnTo>
                <a:lnTo>
                  <a:pt x="2962910" y="1522730"/>
                </a:lnTo>
                <a:lnTo>
                  <a:pt x="2965450" y="1602740"/>
                </a:lnTo>
                <a:lnTo>
                  <a:pt x="2970530" y="1659890"/>
                </a:lnTo>
                <a:lnTo>
                  <a:pt x="3016250" y="1748790"/>
                </a:lnTo>
                <a:lnTo>
                  <a:pt x="3074670" y="1865630"/>
                </a:lnTo>
                <a:lnTo>
                  <a:pt x="3110230" y="2039620"/>
                </a:lnTo>
                <a:lnTo>
                  <a:pt x="3154680" y="2197100"/>
                </a:lnTo>
                <a:lnTo>
                  <a:pt x="3216910" y="2429510"/>
                </a:lnTo>
                <a:lnTo>
                  <a:pt x="3248660" y="2579370"/>
                </a:lnTo>
                <a:lnTo>
                  <a:pt x="3265170" y="2561590"/>
                </a:lnTo>
                <a:lnTo>
                  <a:pt x="3271520" y="2639060"/>
                </a:lnTo>
                <a:lnTo>
                  <a:pt x="3261360" y="2729230"/>
                </a:lnTo>
                <a:lnTo>
                  <a:pt x="3246120" y="2792730"/>
                </a:lnTo>
                <a:lnTo>
                  <a:pt x="3267710" y="2858770"/>
                </a:lnTo>
                <a:lnTo>
                  <a:pt x="3274060" y="2941320"/>
                </a:lnTo>
                <a:lnTo>
                  <a:pt x="3261360" y="3013710"/>
                </a:lnTo>
                <a:lnTo>
                  <a:pt x="3298190" y="3152140"/>
                </a:lnTo>
                <a:lnTo>
                  <a:pt x="3332480" y="3244850"/>
                </a:lnTo>
                <a:lnTo>
                  <a:pt x="3355340" y="3275330"/>
                </a:lnTo>
                <a:lnTo>
                  <a:pt x="3348990" y="3345180"/>
                </a:lnTo>
                <a:lnTo>
                  <a:pt x="3371850" y="3432810"/>
                </a:lnTo>
                <a:lnTo>
                  <a:pt x="3371850" y="3484880"/>
                </a:lnTo>
                <a:lnTo>
                  <a:pt x="3390900" y="3563620"/>
                </a:lnTo>
                <a:lnTo>
                  <a:pt x="3390900" y="3636011"/>
                </a:lnTo>
                <a:lnTo>
                  <a:pt x="3394710" y="3796031"/>
                </a:lnTo>
                <a:lnTo>
                  <a:pt x="3430270" y="3840481"/>
                </a:lnTo>
                <a:lnTo>
                  <a:pt x="3437890" y="4009391"/>
                </a:lnTo>
                <a:lnTo>
                  <a:pt x="3411220" y="4095750"/>
                </a:lnTo>
                <a:lnTo>
                  <a:pt x="3399790" y="4156710"/>
                </a:lnTo>
                <a:lnTo>
                  <a:pt x="3366770" y="4253230"/>
                </a:lnTo>
                <a:lnTo>
                  <a:pt x="3356610" y="4318000"/>
                </a:lnTo>
                <a:lnTo>
                  <a:pt x="3300730" y="4451350"/>
                </a:lnTo>
                <a:lnTo>
                  <a:pt x="3299460" y="4545330"/>
                </a:lnTo>
                <a:lnTo>
                  <a:pt x="3293110" y="4664710"/>
                </a:lnTo>
                <a:lnTo>
                  <a:pt x="3282950" y="4843780"/>
                </a:lnTo>
                <a:lnTo>
                  <a:pt x="3280410" y="4913630"/>
                </a:lnTo>
                <a:lnTo>
                  <a:pt x="3261360" y="4980940"/>
                </a:lnTo>
                <a:lnTo>
                  <a:pt x="3272790" y="5020310"/>
                </a:lnTo>
                <a:lnTo>
                  <a:pt x="3271520" y="5102860"/>
                </a:lnTo>
                <a:lnTo>
                  <a:pt x="3261360" y="5168900"/>
                </a:lnTo>
                <a:lnTo>
                  <a:pt x="3233420" y="5247641"/>
                </a:lnTo>
                <a:lnTo>
                  <a:pt x="0" y="5247641"/>
                </a:lnTo>
                <a:lnTo>
                  <a:pt x="0" y="1143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3"/>
          <p:cNvPicPr preferRelativeResize="0"/>
          <p:nvPr/>
        </p:nvPicPr>
        <p:blipFill rotWithShape="1">
          <a:blip r:embed="rId3">
            <a:alphaModFix amt="21999"/>
          </a:blip>
          <a:srcRect b="0" l="0" r="0" t="0"/>
          <a:stretch/>
        </p:blipFill>
        <p:spPr>
          <a:xfrm rot="10800000">
            <a:off x="10082563" y="0"/>
            <a:ext cx="8205437" cy="705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3873" y="1323353"/>
            <a:ext cx="4582278" cy="8550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3"/>
          <p:cNvPicPr preferRelativeResize="0"/>
          <p:nvPr/>
        </p:nvPicPr>
        <p:blipFill rotWithShape="1">
          <a:blip r:embed="rId5">
            <a:alphaModFix/>
          </a:blip>
          <a:srcRect b="24153" l="0" r="0" t="19265"/>
          <a:stretch/>
        </p:blipFill>
        <p:spPr>
          <a:xfrm>
            <a:off x="8712773" y="3403678"/>
            <a:ext cx="6896728" cy="219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672854" y="2204145"/>
            <a:ext cx="976565" cy="85760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2753333" y="80023"/>
            <a:ext cx="11918880" cy="124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CRIME ALERT!!</a:t>
            </a:r>
            <a:endParaRPr/>
          </a:p>
        </p:txBody>
      </p:sp>
      <p:sp>
        <p:nvSpPr>
          <p:cNvPr id="117" name="Google Shape;117;p3"/>
          <p:cNvSpPr txBox="1"/>
          <p:nvPr/>
        </p:nvSpPr>
        <p:spPr>
          <a:xfrm>
            <a:off x="8368611" y="6094195"/>
            <a:ext cx="7672118" cy="3428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9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This is a SJSU crime alert message which we receive every time when a crime incident occurs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5303" y="416255"/>
            <a:ext cx="1111181" cy="103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4">
            <a:alphaModFix/>
          </a:blip>
          <a:srcRect b="1060" l="0" r="0" t="1061"/>
          <a:stretch/>
        </p:blipFill>
        <p:spPr>
          <a:xfrm>
            <a:off x="6015076" y="6249932"/>
            <a:ext cx="9591732" cy="1744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5">
            <a:alphaModFix/>
          </a:blip>
          <a:srcRect b="17937" l="0" r="0" t="10565"/>
          <a:stretch/>
        </p:blipFill>
        <p:spPr>
          <a:xfrm>
            <a:off x="539314" y="1853251"/>
            <a:ext cx="10054427" cy="2182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 preferRelativeResize="0"/>
          <p:nvPr/>
        </p:nvPicPr>
        <p:blipFill rotWithShape="1">
          <a:blip r:embed="rId6">
            <a:alphaModFix/>
          </a:blip>
          <a:srcRect b="11063" l="0" r="0" t="0"/>
          <a:stretch/>
        </p:blipFill>
        <p:spPr>
          <a:xfrm>
            <a:off x="1808196" y="4360918"/>
            <a:ext cx="11193539" cy="1565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21812" y="8196909"/>
            <a:ext cx="9759847" cy="1716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 rot="10800000">
            <a:off x="10593741" y="2920559"/>
            <a:ext cx="3929917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28" name="Google Shape;128;p4"/>
          <p:cNvCxnSpPr/>
          <p:nvPr/>
        </p:nvCxnSpPr>
        <p:spPr>
          <a:xfrm rot="-10799999">
            <a:off x="13001735" y="4900685"/>
            <a:ext cx="1238952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29" name="Google Shape;129;p4"/>
          <p:cNvSpPr txBox="1"/>
          <p:nvPr/>
        </p:nvSpPr>
        <p:spPr>
          <a:xfrm>
            <a:off x="4751461" y="400065"/>
            <a:ext cx="9018798" cy="1127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5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LATEST CRIME NEWS</a:t>
            </a:r>
            <a:endParaRPr/>
          </a:p>
        </p:txBody>
      </p:sp>
      <p:cxnSp>
        <p:nvCxnSpPr>
          <p:cNvPr id="130" name="Google Shape;130;p4"/>
          <p:cNvCxnSpPr/>
          <p:nvPr/>
        </p:nvCxnSpPr>
        <p:spPr>
          <a:xfrm rot="-33686">
            <a:off x="3872557" y="7628251"/>
            <a:ext cx="1694012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31" name="Google Shape;131;p4"/>
          <p:cNvCxnSpPr/>
          <p:nvPr/>
        </p:nvCxnSpPr>
        <p:spPr>
          <a:xfrm>
            <a:off x="4480641" y="8650137"/>
            <a:ext cx="3499393" cy="0"/>
          </a:xfrm>
          <a:prstGeom prst="straightConnector1">
            <a:avLst/>
          </a:prstGeom>
          <a:noFill/>
          <a:ln cap="flat" cmpd="sng" w="47625">
            <a:solidFill>
              <a:srgbClr val="FFFFFF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32" name="Google Shape;132;p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382275" y="2217250"/>
            <a:ext cx="3596625" cy="283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4200" y="5926075"/>
            <a:ext cx="4146450" cy="4246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4F6FC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"/>
          <p:cNvSpPr txBox="1"/>
          <p:nvPr/>
        </p:nvSpPr>
        <p:spPr>
          <a:xfrm>
            <a:off x="1765818" y="460103"/>
            <a:ext cx="14756363" cy="1226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CRIME RATES OVER THE YEARS</a:t>
            </a:r>
            <a:endParaRPr/>
          </a:p>
        </p:txBody>
      </p:sp>
      <p:sp>
        <p:nvSpPr>
          <p:cNvPr id="143" name="Google Shape;143;p5"/>
          <p:cNvSpPr txBox="1"/>
          <p:nvPr/>
        </p:nvSpPr>
        <p:spPr>
          <a:xfrm>
            <a:off x="12238660" y="2179319"/>
            <a:ext cx="5388401" cy="2506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THE MOTIVATION</a:t>
            </a:r>
            <a:endParaRPr/>
          </a:p>
          <a:p>
            <a:pPr indent="-518159" lvl="1" marL="103632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Font typeface="Arial"/>
              <a:buChar char="•"/>
            </a:pPr>
            <a:r>
              <a:rPr b="1" i="0" lang="en-US" sz="4800" u="none" cap="none" strike="noStrike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SAFETY</a:t>
            </a:r>
            <a:endParaRPr/>
          </a:p>
          <a:p>
            <a:pPr indent="-518159" lvl="1" marL="1036320" marR="0" rtl="0" algn="l">
              <a:lnSpc>
                <a:spcPct val="139979"/>
              </a:lnSpc>
              <a:spcBef>
                <a:spcPts val="0"/>
              </a:spcBef>
              <a:spcAft>
                <a:spcPts val="0"/>
              </a:spcAft>
              <a:buClr>
                <a:srgbClr val="010101"/>
              </a:buClr>
              <a:buSzPts val="4800"/>
              <a:buFont typeface="Arial"/>
              <a:buChar char="•"/>
            </a:pPr>
            <a:r>
              <a:rPr b="1" i="0" lang="en-US" sz="4800" u="none" cap="none" strike="noStrike">
                <a:solidFill>
                  <a:srgbClr val="010101"/>
                </a:solidFill>
                <a:latin typeface="Open Sans"/>
                <a:ea typeface="Open Sans"/>
                <a:cs typeface="Open Sans"/>
                <a:sym typeface="Open Sans"/>
              </a:rPr>
              <a:t>AWARENESS</a:t>
            </a:r>
            <a:endParaRPr/>
          </a:p>
        </p:txBody>
      </p:sp>
      <p:pic>
        <p:nvPicPr>
          <p:cNvPr descr="Chart&#10;&#10;Description automatically generated" id="144" name="Google Shape;1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" y="1866900"/>
            <a:ext cx="10515600" cy="76042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sitting in a chair&#10;&#10;Description automatically generated with medium confidence" id="145" name="Google Shape;145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38659" y="5178695"/>
            <a:ext cx="5695701" cy="393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2DDD6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"/>
          <p:cNvSpPr/>
          <p:nvPr/>
        </p:nvSpPr>
        <p:spPr>
          <a:xfrm rot="5400000">
            <a:off x="-1898044" y="727852"/>
            <a:ext cx="16108377" cy="11578856"/>
          </a:xfrm>
          <a:custGeom>
            <a:rect b="b" l="l" r="r" t="t"/>
            <a:pathLst>
              <a:path extrusionOk="0" h="2250269" w="3130550">
                <a:moveTo>
                  <a:pt x="0" y="1123950"/>
                </a:moveTo>
                <a:lnTo>
                  <a:pt x="0" y="2250269"/>
                </a:lnTo>
                <a:lnTo>
                  <a:pt x="3130550" y="2250269"/>
                </a:lnTo>
                <a:lnTo>
                  <a:pt x="3130550" y="0"/>
                </a:lnTo>
                <a:close/>
              </a:path>
            </a:pathLst>
          </a:custGeom>
          <a:solidFill>
            <a:srgbClr val="62DDD6"/>
          </a:solidFill>
          <a:ln>
            <a:noFill/>
          </a:ln>
        </p:spPr>
      </p:sp>
      <p:sp>
        <p:nvSpPr>
          <p:cNvPr id="151" name="Google Shape;151;p6"/>
          <p:cNvSpPr/>
          <p:nvPr/>
        </p:nvSpPr>
        <p:spPr>
          <a:xfrm rot="5400000">
            <a:off x="-2264760" y="537352"/>
            <a:ext cx="16108377" cy="11578856"/>
          </a:xfrm>
          <a:custGeom>
            <a:rect b="b" l="l" r="r" t="t"/>
            <a:pathLst>
              <a:path extrusionOk="0" h="2250269" w="3130550">
                <a:moveTo>
                  <a:pt x="0" y="1123950"/>
                </a:moveTo>
                <a:lnTo>
                  <a:pt x="0" y="2250269"/>
                </a:lnTo>
                <a:lnTo>
                  <a:pt x="3130550" y="2250269"/>
                </a:lnTo>
                <a:lnTo>
                  <a:pt x="3130550" y="0"/>
                </a:lnTo>
                <a:close/>
              </a:path>
            </a:pathLst>
          </a:custGeom>
          <a:solidFill>
            <a:srgbClr val="41C1BA"/>
          </a:solidFill>
          <a:ln>
            <a:noFill/>
          </a:ln>
        </p:spPr>
      </p:sp>
      <p:cxnSp>
        <p:nvCxnSpPr>
          <p:cNvPr id="152" name="Google Shape;152;p6"/>
          <p:cNvCxnSpPr/>
          <p:nvPr/>
        </p:nvCxnSpPr>
        <p:spPr>
          <a:xfrm rot="1932182">
            <a:off x="6559472" y="7234368"/>
            <a:ext cx="1028503" cy="0"/>
          </a:xfrm>
          <a:prstGeom prst="straightConnector1">
            <a:avLst/>
          </a:prstGeom>
          <a:noFill/>
          <a:ln cap="flat" cmpd="sng" w="123825">
            <a:solidFill>
              <a:srgbClr val="F5FFF9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53" name="Google Shape;1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60569" y="342900"/>
            <a:ext cx="1133654" cy="113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5726" y="4783625"/>
            <a:ext cx="2249862" cy="209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685" y="1606920"/>
            <a:ext cx="2703055" cy="2545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90600" y="7296280"/>
            <a:ext cx="2716326" cy="2716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6"/>
          <p:cNvCxnSpPr/>
          <p:nvPr/>
        </p:nvCxnSpPr>
        <p:spPr>
          <a:xfrm rot="2477419">
            <a:off x="3007739" y="4299804"/>
            <a:ext cx="1028503" cy="0"/>
          </a:xfrm>
          <a:prstGeom prst="straightConnector1">
            <a:avLst/>
          </a:prstGeom>
          <a:noFill/>
          <a:ln cap="flat" cmpd="sng" w="123825">
            <a:solidFill>
              <a:srgbClr val="F5FFF9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158" name="Google Shape;158;p6"/>
          <p:cNvCxnSpPr/>
          <p:nvPr/>
        </p:nvCxnSpPr>
        <p:spPr>
          <a:xfrm rot="-2808709">
            <a:off x="10667512" y="7325242"/>
            <a:ext cx="1028503" cy="0"/>
          </a:xfrm>
          <a:prstGeom prst="straightConnector1">
            <a:avLst/>
          </a:prstGeom>
          <a:noFill/>
          <a:ln cap="flat" cmpd="sng" w="123825">
            <a:solidFill>
              <a:srgbClr val="F5FFF9"/>
            </a:solidFill>
            <a:prstDash val="solid"/>
            <a:round/>
            <a:headEnd len="sm" w="sm" type="none"/>
            <a:tailEnd len="med" w="med" type="stealth"/>
          </a:ln>
        </p:spPr>
      </p:cxnSp>
      <p:pic>
        <p:nvPicPr>
          <p:cNvPr id="159" name="Google Shape;159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80607" y="4783625"/>
            <a:ext cx="2613616" cy="228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838698" y="1810060"/>
            <a:ext cx="2420602" cy="2420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6"/>
          <p:cNvCxnSpPr/>
          <p:nvPr/>
        </p:nvCxnSpPr>
        <p:spPr>
          <a:xfrm rot="-2808709">
            <a:off x="13545055" y="4400908"/>
            <a:ext cx="1028503" cy="0"/>
          </a:xfrm>
          <a:prstGeom prst="straightConnector1">
            <a:avLst/>
          </a:prstGeom>
          <a:noFill/>
          <a:ln cap="flat" cmpd="sng" w="123825">
            <a:solidFill>
              <a:srgbClr val="F5FFF9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162" name="Google Shape;162;p6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 txBox="1"/>
          <p:nvPr/>
        </p:nvSpPr>
        <p:spPr>
          <a:xfrm>
            <a:off x="4611614" y="1593132"/>
            <a:ext cx="9074297" cy="21501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Analyzing the crime data granularities of two highly populated cities in the United States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Chicago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- Los Angeles</a:t>
            </a:r>
            <a:endParaRPr/>
          </a:p>
        </p:txBody>
      </p:sp>
      <p:sp>
        <p:nvSpPr>
          <p:cNvPr id="164" name="Google Shape;164;p6"/>
          <p:cNvSpPr txBox="1"/>
          <p:nvPr/>
        </p:nvSpPr>
        <p:spPr>
          <a:xfrm>
            <a:off x="1468640" y="193228"/>
            <a:ext cx="15360244" cy="1259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400">
                <a:solidFill>
                  <a:srgbClr val="FBFCF5"/>
                </a:solidFill>
                <a:latin typeface="Open Sans"/>
                <a:ea typeface="Open Sans"/>
                <a:cs typeface="Open Sans"/>
                <a:sym typeface="Open Sans"/>
              </a:rPr>
              <a:t>PROJECT FOCUS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229068" y="4192562"/>
            <a:ext cx="2743646" cy="70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 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from various sources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2560584" y="7090453"/>
            <a:ext cx="3989338" cy="70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Clean and combine data 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collected from various sources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0997388" y="9298585"/>
            <a:ext cx="1896368" cy="70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modeled 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and stored 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13546760" y="7090453"/>
            <a:ext cx="3900636" cy="70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Crime data analysis</a:t>
            </a:r>
            <a:endParaRPr/>
          </a:p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to find offense characteristics</a:t>
            </a:r>
            <a:endParaRPr/>
          </a:p>
        </p:txBody>
      </p:sp>
      <p:sp>
        <p:nvSpPr>
          <p:cNvPr id="169" name="Google Shape;169;p6"/>
          <p:cNvSpPr txBox="1"/>
          <p:nvPr/>
        </p:nvSpPr>
        <p:spPr>
          <a:xfrm>
            <a:off x="14723793" y="4323616"/>
            <a:ext cx="3564207" cy="7097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58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Visualizations based on the results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C18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"/>
          <p:cNvSpPr/>
          <p:nvPr/>
        </p:nvSpPr>
        <p:spPr>
          <a:xfrm rot="10800000">
            <a:off x="3391921" y="2831498"/>
            <a:ext cx="3831991" cy="1360357"/>
          </a:xfrm>
          <a:custGeom>
            <a:rect b="b" l="l" r="r" t="t"/>
            <a:pathLst>
              <a:path extrusionOk="0" h="3606800" w="10160000">
                <a:moveTo>
                  <a:pt x="10160000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10160000" y="3606800"/>
                </a:lnTo>
                <a:lnTo>
                  <a:pt x="9118600" y="1803400"/>
                </a:lnTo>
                <a:close/>
              </a:path>
            </a:pathLst>
          </a:custGeom>
          <a:solidFill>
            <a:srgbClr val="00C5CE"/>
          </a:solidFill>
          <a:ln>
            <a:noFill/>
          </a:ln>
        </p:spPr>
      </p:sp>
      <p:sp>
        <p:nvSpPr>
          <p:cNvPr id="179" name="Google Shape;179;p7"/>
          <p:cNvSpPr/>
          <p:nvPr/>
        </p:nvSpPr>
        <p:spPr>
          <a:xfrm rot="10800000">
            <a:off x="6762482" y="2831498"/>
            <a:ext cx="3831991" cy="1360357"/>
          </a:xfrm>
          <a:custGeom>
            <a:rect b="b" l="l" r="r" t="t"/>
            <a:pathLst>
              <a:path extrusionOk="0" h="3606800" w="10160000">
                <a:moveTo>
                  <a:pt x="10160000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10160000" y="3606800"/>
                </a:lnTo>
                <a:lnTo>
                  <a:pt x="9118600" y="1803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0" name="Google Shape;180;p7"/>
          <p:cNvSpPr/>
          <p:nvPr/>
        </p:nvSpPr>
        <p:spPr>
          <a:xfrm rot="10800000">
            <a:off x="10209438" y="2831498"/>
            <a:ext cx="3831991" cy="1360357"/>
          </a:xfrm>
          <a:custGeom>
            <a:rect b="b" l="l" r="r" t="t"/>
            <a:pathLst>
              <a:path extrusionOk="0" h="3606800" w="10160000">
                <a:moveTo>
                  <a:pt x="10160000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10160000" y="3606800"/>
                </a:lnTo>
                <a:lnTo>
                  <a:pt x="9118600" y="1803400"/>
                </a:lnTo>
                <a:close/>
              </a:path>
            </a:pathLst>
          </a:custGeom>
          <a:solidFill>
            <a:srgbClr val="00C5CE"/>
          </a:solidFill>
          <a:ln>
            <a:noFill/>
          </a:ln>
        </p:spPr>
      </p:sp>
      <p:sp>
        <p:nvSpPr>
          <p:cNvPr id="181" name="Google Shape;181;p7"/>
          <p:cNvSpPr/>
          <p:nvPr/>
        </p:nvSpPr>
        <p:spPr>
          <a:xfrm rot="-5400000">
            <a:off x="12283954" y="3235765"/>
            <a:ext cx="2161742" cy="1353208"/>
          </a:xfrm>
          <a:custGeom>
            <a:rect b="b" l="l" r="r" t="t"/>
            <a:pathLst>
              <a:path extrusionOk="0" h="3606800" w="5761839">
                <a:moveTo>
                  <a:pt x="5761839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5761839" y="3606800"/>
                </a:lnTo>
                <a:lnTo>
                  <a:pt x="4720439" y="1803400"/>
                </a:lnTo>
                <a:close/>
              </a:path>
            </a:pathLst>
          </a:custGeom>
          <a:solidFill>
            <a:srgbClr val="00C5CE"/>
          </a:solidFill>
          <a:ln>
            <a:noFill/>
          </a:ln>
        </p:spPr>
      </p:sp>
      <p:sp>
        <p:nvSpPr>
          <p:cNvPr id="182" name="Google Shape;182;p7"/>
          <p:cNvSpPr/>
          <p:nvPr/>
        </p:nvSpPr>
        <p:spPr>
          <a:xfrm>
            <a:off x="13248504" y="2831498"/>
            <a:ext cx="792924" cy="875984"/>
          </a:xfrm>
          <a:custGeom>
            <a:rect b="b" l="l" r="r" t="t"/>
            <a:pathLst>
              <a:path extrusionOk="0" h="2114371" w="1913890">
                <a:moveTo>
                  <a:pt x="1789430" y="2114371"/>
                </a:moveTo>
                <a:lnTo>
                  <a:pt x="124460" y="2114371"/>
                </a:lnTo>
                <a:cubicBezTo>
                  <a:pt x="55880" y="2114371"/>
                  <a:pt x="0" y="2058491"/>
                  <a:pt x="0" y="198991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989911"/>
                </a:lnTo>
                <a:cubicBezTo>
                  <a:pt x="1913890" y="2058491"/>
                  <a:pt x="1858010" y="2114371"/>
                  <a:pt x="1789430" y="2114371"/>
                </a:cubicBezTo>
                <a:close/>
              </a:path>
            </a:pathLst>
          </a:custGeom>
          <a:solidFill>
            <a:srgbClr val="00C5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7"/>
          <p:cNvGrpSpPr/>
          <p:nvPr/>
        </p:nvGrpSpPr>
        <p:grpSpPr>
          <a:xfrm>
            <a:off x="1657249" y="661544"/>
            <a:ext cx="14870511" cy="920051"/>
            <a:chOff x="0" y="247650"/>
            <a:chExt cx="19827348" cy="1226735"/>
          </a:xfrm>
        </p:grpSpPr>
        <p:sp>
          <p:nvSpPr>
            <p:cNvPr id="184" name="Google Shape;184;p7"/>
            <p:cNvSpPr txBox="1"/>
            <p:nvPr/>
          </p:nvSpPr>
          <p:spPr>
            <a:xfrm>
              <a:off x="0" y="247650"/>
              <a:ext cx="19595375" cy="12267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5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DATA FLOW DIAGRAM</a:t>
              </a:r>
              <a:endParaRPr/>
            </a:p>
          </p:txBody>
        </p:sp>
        <p:sp>
          <p:nvSpPr>
            <p:cNvPr id="185" name="Google Shape;185;p7"/>
            <p:cNvSpPr txBox="1"/>
            <p:nvPr/>
          </p:nvSpPr>
          <p:spPr>
            <a:xfrm>
              <a:off x="231973" y="382185"/>
              <a:ext cx="19595375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7"/>
          <p:cNvSpPr/>
          <p:nvPr/>
        </p:nvSpPr>
        <p:spPr>
          <a:xfrm>
            <a:off x="3391921" y="5168765"/>
            <a:ext cx="3831991" cy="1360357"/>
          </a:xfrm>
          <a:custGeom>
            <a:rect b="b" l="l" r="r" t="t"/>
            <a:pathLst>
              <a:path extrusionOk="0" h="3606800" w="10160000">
                <a:moveTo>
                  <a:pt x="10160000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10160000" y="3606800"/>
                </a:lnTo>
                <a:lnTo>
                  <a:pt x="9118600" y="1803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7" name="Google Shape;187;p7"/>
          <p:cNvSpPr/>
          <p:nvPr/>
        </p:nvSpPr>
        <p:spPr>
          <a:xfrm>
            <a:off x="6762482" y="5168765"/>
            <a:ext cx="3831991" cy="1360357"/>
          </a:xfrm>
          <a:custGeom>
            <a:rect b="b" l="l" r="r" t="t"/>
            <a:pathLst>
              <a:path extrusionOk="0" h="3606800" w="10160000">
                <a:moveTo>
                  <a:pt x="10160000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10160000" y="3606800"/>
                </a:lnTo>
                <a:lnTo>
                  <a:pt x="9118600" y="1803400"/>
                </a:lnTo>
                <a:close/>
              </a:path>
            </a:pathLst>
          </a:custGeom>
          <a:solidFill>
            <a:srgbClr val="00C5CE"/>
          </a:solidFill>
          <a:ln>
            <a:noFill/>
          </a:ln>
        </p:spPr>
      </p:sp>
      <p:sp>
        <p:nvSpPr>
          <p:cNvPr id="188" name="Google Shape;188;p7"/>
          <p:cNvSpPr/>
          <p:nvPr/>
        </p:nvSpPr>
        <p:spPr>
          <a:xfrm>
            <a:off x="10071006" y="5168765"/>
            <a:ext cx="3977571" cy="1360357"/>
          </a:xfrm>
          <a:custGeom>
            <a:rect b="b" l="l" r="r" t="t"/>
            <a:pathLst>
              <a:path extrusionOk="0" h="3606800" w="10545987">
                <a:moveTo>
                  <a:pt x="10545987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10545987" y="3606800"/>
                </a:lnTo>
                <a:lnTo>
                  <a:pt x="9504587" y="1803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9" name="Google Shape;189;p7"/>
          <p:cNvSpPr/>
          <p:nvPr/>
        </p:nvSpPr>
        <p:spPr>
          <a:xfrm rot="-5400000">
            <a:off x="12532993" y="4631215"/>
            <a:ext cx="1663664" cy="1353208"/>
          </a:xfrm>
          <a:custGeom>
            <a:rect b="b" l="l" r="r" t="t"/>
            <a:pathLst>
              <a:path extrusionOk="0" h="3606800" w="4434279">
                <a:moveTo>
                  <a:pt x="4434279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4434279" y="3606800"/>
                </a:lnTo>
                <a:lnTo>
                  <a:pt x="3392879" y="1803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0" name="Google Shape;190;p7"/>
          <p:cNvSpPr/>
          <p:nvPr/>
        </p:nvSpPr>
        <p:spPr>
          <a:xfrm>
            <a:off x="13255653" y="5661036"/>
            <a:ext cx="785776" cy="868086"/>
          </a:xfrm>
          <a:custGeom>
            <a:rect b="b" l="l" r="r" t="t"/>
            <a:pathLst>
              <a:path extrusionOk="0" h="2114371" w="1913890">
                <a:moveTo>
                  <a:pt x="1789430" y="2114371"/>
                </a:moveTo>
                <a:lnTo>
                  <a:pt x="124460" y="2114371"/>
                </a:lnTo>
                <a:cubicBezTo>
                  <a:pt x="55880" y="2114371"/>
                  <a:pt x="0" y="2058491"/>
                  <a:pt x="0" y="198991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989911"/>
                </a:lnTo>
                <a:cubicBezTo>
                  <a:pt x="1913890" y="2058491"/>
                  <a:pt x="1858010" y="2114371"/>
                  <a:pt x="1789430" y="2114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"/>
          <p:cNvSpPr/>
          <p:nvPr/>
        </p:nvSpPr>
        <p:spPr>
          <a:xfrm>
            <a:off x="3391921" y="5168765"/>
            <a:ext cx="792924" cy="875984"/>
          </a:xfrm>
          <a:custGeom>
            <a:rect b="b" l="l" r="r" t="t"/>
            <a:pathLst>
              <a:path extrusionOk="0" h="2114371" w="1913890">
                <a:moveTo>
                  <a:pt x="1789430" y="2114371"/>
                </a:moveTo>
                <a:lnTo>
                  <a:pt x="124460" y="2114371"/>
                </a:lnTo>
                <a:cubicBezTo>
                  <a:pt x="55880" y="2114371"/>
                  <a:pt x="0" y="2058491"/>
                  <a:pt x="0" y="198991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989911"/>
                </a:lnTo>
                <a:cubicBezTo>
                  <a:pt x="1913890" y="2058491"/>
                  <a:pt x="1858010" y="2114371"/>
                  <a:pt x="1789430" y="21143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 rot="10800000">
            <a:off x="10071006" y="7505691"/>
            <a:ext cx="4081169" cy="1360357"/>
          </a:xfrm>
          <a:custGeom>
            <a:rect b="b" l="l" r="r" t="t"/>
            <a:pathLst>
              <a:path extrusionOk="0" h="3606800" w="10820660">
                <a:moveTo>
                  <a:pt x="10820660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10820660" y="3606800"/>
                </a:lnTo>
                <a:lnTo>
                  <a:pt x="9779260" y="1803400"/>
                </a:lnTo>
                <a:close/>
              </a:path>
            </a:pathLst>
          </a:custGeom>
          <a:solidFill>
            <a:srgbClr val="00C5CE"/>
          </a:solidFill>
          <a:ln>
            <a:noFill/>
          </a:ln>
        </p:spPr>
      </p:sp>
      <p:sp>
        <p:nvSpPr>
          <p:cNvPr id="193" name="Google Shape;193;p7"/>
          <p:cNvSpPr/>
          <p:nvPr/>
        </p:nvSpPr>
        <p:spPr>
          <a:xfrm rot="10800000">
            <a:off x="6616872" y="7505691"/>
            <a:ext cx="3977601" cy="1360357"/>
          </a:xfrm>
          <a:custGeom>
            <a:rect b="b" l="l" r="r" t="t"/>
            <a:pathLst>
              <a:path extrusionOk="0" h="3606800" w="10546066">
                <a:moveTo>
                  <a:pt x="10546066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10546066" y="3606800"/>
                </a:lnTo>
                <a:lnTo>
                  <a:pt x="9504666" y="1803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4" name="Google Shape;194;p7"/>
          <p:cNvSpPr/>
          <p:nvPr/>
        </p:nvSpPr>
        <p:spPr>
          <a:xfrm rot="10800000">
            <a:off x="3391921" y="7505691"/>
            <a:ext cx="3645365" cy="1360357"/>
          </a:xfrm>
          <a:custGeom>
            <a:rect b="b" l="l" r="r" t="t"/>
            <a:pathLst>
              <a:path extrusionOk="0" h="3606800" w="9665186">
                <a:moveTo>
                  <a:pt x="9665186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9665186" y="3606800"/>
                </a:lnTo>
                <a:lnTo>
                  <a:pt x="8623786" y="1803400"/>
                </a:lnTo>
                <a:close/>
              </a:path>
            </a:pathLst>
          </a:custGeom>
          <a:solidFill>
            <a:srgbClr val="00C5CE"/>
          </a:solidFill>
          <a:ln>
            <a:noFill/>
          </a:ln>
        </p:spPr>
      </p:sp>
      <p:sp>
        <p:nvSpPr>
          <p:cNvPr id="195" name="Google Shape;195;p7"/>
          <p:cNvSpPr/>
          <p:nvPr/>
        </p:nvSpPr>
        <p:spPr>
          <a:xfrm>
            <a:off x="3391921" y="7990065"/>
            <a:ext cx="792924" cy="875984"/>
          </a:xfrm>
          <a:custGeom>
            <a:rect b="b" l="l" r="r" t="t"/>
            <a:pathLst>
              <a:path extrusionOk="0" h="2114371" w="1913890">
                <a:moveTo>
                  <a:pt x="1789430" y="2114371"/>
                </a:moveTo>
                <a:lnTo>
                  <a:pt x="124460" y="2114371"/>
                </a:lnTo>
                <a:cubicBezTo>
                  <a:pt x="55880" y="2114371"/>
                  <a:pt x="0" y="2058491"/>
                  <a:pt x="0" y="198991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1789430" y="0"/>
                </a:lnTo>
                <a:cubicBezTo>
                  <a:pt x="1858010" y="0"/>
                  <a:pt x="1913890" y="55880"/>
                  <a:pt x="1913890" y="124460"/>
                </a:cubicBezTo>
                <a:lnTo>
                  <a:pt x="1913890" y="1989911"/>
                </a:lnTo>
                <a:cubicBezTo>
                  <a:pt x="1913890" y="2058491"/>
                  <a:pt x="1858010" y="2114371"/>
                  <a:pt x="1789430" y="2114371"/>
                </a:cubicBezTo>
                <a:close/>
              </a:path>
            </a:pathLst>
          </a:custGeom>
          <a:solidFill>
            <a:srgbClr val="00C5C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7"/>
          <p:cNvSpPr/>
          <p:nvPr/>
        </p:nvSpPr>
        <p:spPr>
          <a:xfrm rot="-5400000">
            <a:off x="2827499" y="5733188"/>
            <a:ext cx="2489201" cy="1360357"/>
          </a:xfrm>
          <a:custGeom>
            <a:rect b="b" l="l" r="r" t="t"/>
            <a:pathLst>
              <a:path extrusionOk="0" h="3606800" w="6599776">
                <a:moveTo>
                  <a:pt x="6599776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6599776" y="3606800"/>
                </a:lnTo>
                <a:lnTo>
                  <a:pt x="5558376" y="1803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7" name="Google Shape;197;p7"/>
          <p:cNvSpPr/>
          <p:nvPr/>
        </p:nvSpPr>
        <p:spPr>
          <a:xfrm rot="-5400000">
            <a:off x="3326901" y="7313460"/>
            <a:ext cx="1497546" cy="1353208"/>
          </a:xfrm>
          <a:custGeom>
            <a:rect b="b" l="l" r="r" t="t"/>
            <a:pathLst>
              <a:path extrusionOk="0" h="3606800" w="3991513">
                <a:moveTo>
                  <a:pt x="3991513" y="0"/>
                </a:moveTo>
                <a:lnTo>
                  <a:pt x="1041400" y="0"/>
                </a:lnTo>
                <a:lnTo>
                  <a:pt x="0" y="1803400"/>
                </a:lnTo>
                <a:lnTo>
                  <a:pt x="1041400" y="3606800"/>
                </a:lnTo>
                <a:lnTo>
                  <a:pt x="3991513" y="3606800"/>
                </a:lnTo>
                <a:lnTo>
                  <a:pt x="2950113" y="1803400"/>
                </a:lnTo>
                <a:close/>
              </a:path>
            </a:pathLst>
          </a:custGeom>
          <a:solidFill>
            <a:srgbClr val="00C5CE"/>
          </a:solidFill>
          <a:ln>
            <a:noFill/>
          </a:ln>
        </p:spPr>
      </p:sp>
      <p:sp>
        <p:nvSpPr>
          <p:cNvPr id="198" name="Google Shape;198;p7"/>
          <p:cNvSpPr txBox="1"/>
          <p:nvPr/>
        </p:nvSpPr>
        <p:spPr>
          <a:xfrm>
            <a:off x="1743495" y="3202815"/>
            <a:ext cx="1254844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 u="non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</a:t>
            </a:r>
            <a:endParaRPr/>
          </a:p>
        </p:txBody>
      </p:sp>
      <p:sp>
        <p:nvSpPr>
          <p:cNvPr id="199" name="Google Shape;199;p7"/>
          <p:cNvSpPr txBox="1"/>
          <p:nvPr/>
        </p:nvSpPr>
        <p:spPr>
          <a:xfrm>
            <a:off x="14612898" y="7847666"/>
            <a:ext cx="1112357" cy="5803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END</a:t>
            </a:r>
            <a:endParaRPr/>
          </a:p>
        </p:txBody>
      </p:sp>
      <p:sp>
        <p:nvSpPr>
          <p:cNvPr id="200" name="Google Shape;200;p7"/>
          <p:cNvSpPr txBox="1"/>
          <p:nvPr/>
        </p:nvSpPr>
        <p:spPr>
          <a:xfrm>
            <a:off x="9162940" y="4676030"/>
            <a:ext cx="9525" cy="8870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4043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4293573" y="3231390"/>
            <a:ext cx="1986855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Defining Queries</a:t>
            </a:r>
            <a:endParaRPr/>
          </a:p>
        </p:txBody>
      </p:sp>
      <p:sp>
        <p:nvSpPr>
          <p:cNvPr id="202" name="Google Shape;202;p7"/>
          <p:cNvSpPr txBox="1"/>
          <p:nvPr/>
        </p:nvSpPr>
        <p:spPr>
          <a:xfrm>
            <a:off x="11531830" y="5698643"/>
            <a:ext cx="1532409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Storage</a:t>
            </a:r>
            <a:endParaRPr/>
          </a:p>
        </p:txBody>
      </p:sp>
      <p:sp>
        <p:nvSpPr>
          <p:cNvPr id="203" name="Google Shape;203;p7"/>
          <p:cNvSpPr txBox="1"/>
          <p:nvPr/>
        </p:nvSpPr>
        <p:spPr>
          <a:xfrm>
            <a:off x="7576937" y="5698643"/>
            <a:ext cx="181734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Performing ETL</a:t>
            </a:r>
            <a:endParaRPr/>
          </a:p>
        </p:txBody>
      </p:sp>
      <p:sp>
        <p:nvSpPr>
          <p:cNvPr id="204" name="Google Shape;204;p7"/>
          <p:cNvSpPr txBox="1"/>
          <p:nvPr/>
        </p:nvSpPr>
        <p:spPr>
          <a:xfrm>
            <a:off x="3576909" y="5698643"/>
            <a:ext cx="3114824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AWS Redshift and Analysis</a:t>
            </a:r>
            <a:endParaRPr/>
          </a:p>
        </p:txBody>
      </p:sp>
      <p:sp>
        <p:nvSpPr>
          <p:cNvPr id="205" name="Google Shape;205;p7"/>
          <p:cNvSpPr txBox="1"/>
          <p:nvPr/>
        </p:nvSpPr>
        <p:spPr>
          <a:xfrm>
            <a:off x="4079911" y="7996957"/>
            <a:ext cx="210882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Visualization</a:t>
            </a:r>
            <a:endParaRPr/>
          </a:p>
        </p:txBody>
      </p:sp>
      <p:sp>
        <p:nvSpPr>
          <p:cNvPr id="206" name="Google Shape;206;p7"/>
          <p:cNvSpPr txBox="1"/>
          <p:nvPr/>
        </p:nvSpPr>
        <p:spPr>
          <a:xfrm>
            <a:off x="7681925" y="7996957"/>
            <a:ext cx="1993106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Business Impact </a:t>
            </a:r>
            <a:endParaRPr/>
          </a:p>
        </p:txBody>
      </p:sp>
      <p:sp>
        <p:nvSpPr>
          <p:cNvPr id="207" name="Google Shape;207;p7"/>
          <p:cNvSpPr txBox="1"/>
          <p:nvPr/>
        </p:nvSpPr>
        <p:spPr>
          <a:xfrm>
            <a:off x="11157083" y="7996957"/>
            <a:ext cx="193670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 Making</a:t>
            </a:r>
            <a:endParaRPr/>
          </a:p>
        </p:txBody>
      </p:sp>
      <p:sp>
        <p:nvSpPr>
          <p:cNvPr id="208" name="Google Shape;208;p7"/>
          <p:cNvSpPr txBox="1"/>
          <p:nvPr/>
        </p:nvSpPr>
        <p:spPr>
          <a:xfrm>
            <a:off x="11157083" y="3287587"/>
            <a:ext cx="2379166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Pre-Processing</a:t>
            </a:r>
            <a:endParaRPr/>
          </a:p>
        </p:txBody>
      </p:sp>
      <p:sp>
        <p:nvSpPr>
          <p:cNvPr id="209" name="Google Shape;209;p7"/>
          <p:cNvSpPr txBox="1"/>
          <p:nvPr/>
        </p:nvSpPr>
        <p:spPr>
          <a:xfrm>
            <a:off x="7976189" y="3287587"/>
            <a:ext cx="1655862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Data Sourcing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"/>
          <p:cNvSpPr/>
          <p:nvPr/>
        </p:nvSpPr>
        <p:spPr>
          <a:xfrm>
            <a:off x="1913077" y="-10451006"/>
            <a:ext cx="14461844" cy="14526665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E1E1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8"/>
          <p:cNvSpPr/>
          <p:nvPr/>
        </p:nvSpPr>
        <p:spPr>
          <a:xfrm>
            <a:off x="1919862" y="2497340"/>
            <a:ext cx="7000610" cy="2878999"/>
          </a:xfrm>
          <a:custGeom>
            <a:rect b="b" l="l" r="r" t="t"/>
            <a:pathLst>
              <a:path extrusionOk="0" h="2229061" w="5420212">
                <a:moveTo>
                  <a:pt x="5295752" y="2229060"/>
                </a:moveTo>
                <a:lnTo>
                  <a:pt x="124460" y="2229060"/>
                </a:lnTo>
                <a:cubicBezTo>
                  <a:pt x="55880" y="2229060"/>
                  <a:pt x="0" y="2173181"/>
                  <a:pt x="0" y="210460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2104601"/>
                </a:lnTo>
                <a:cubicBezTo>
                  <a:pt x="5420212" y="2173181"/>
                  <a:pt x="5364332" y="2229061"/>
                  <a:pt x="5295752" y="2229061"/>
                </a:cubicBezTo>
                <a:close/>
              </a:path>
            </a:pathLst>
          </a:custGeom>
          <a:solidFill>
            <a:srgbClr val="62D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8"/>
          <p:cNvSpPr/>
          <p:nvPr/>
        </p:nvSpPr>
        <p:spPr>
          <a:xfrm>
            <a:off x="1919862" y="5984033"/>
            <a:ext cx="7000610" cy="2859949"/>
          </a:xfrm>
          <a:custGeom>
            <a:rect b="b" l="l" r="r" t="t"/>
            <a:pathLst>
              <a:path extrusionOk="0" h="2214311" w="5420212">
                <a:moveTo>
                  <a:pt x="5295752" y="2214311"/>
                </a:moveTo>
                <a:lnTo>
                  <a:pt x="124460" y="2214311"/>
                </a:lnTo>
                <a:cubicBezTo>
                  <a:pt x="55880" y="2214311"/>
                  <a:pt x="0" y="2158431"/>
                  <a:pt x="0" y="208985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2089851"/>
                </a:lnTo>
                <a:cubicBezTo>
                  <a:pt x="5420212" y="2158431"/>
                  <a:pt x="5364332" y="2214311"/>
                  <a:pt x="5295752" y="2214311"/>
                </a:cubicBezTo>
                <a:close/>
              </a:path>
            </a:pathLst>
          </a:custGeom>
          <a:solidFill>
            <a:srgbClr val="62D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"/>
          <p:cNvSpPr/>
          <p:nvPr/>
        </p:nvSpPr>
        <p:spPr>
          <a:xfrm>
            <a:off x="9367528" y="2497340"/>
            <a:ext cx="7000610" cy="2878999"/>
          </a:xfrm>
          <a:custGeom>
            <a:rect b="b" l="l" r="r" t="t"/>
            <a:pathLst>
              <a:path extrusionOk="0" h="2229061" w="5420212">
                <a:moveTo>
                  <a:pt x="5295752" y="2229060"/>
                </a:moveTo>
                <a:lnTo>
                  <a:pt x="124460" y="2229060"/>
                </a:lnTo>
                <a:cubicBezTo>
                  <a:pt x="55880" y="2229060"/>
                  <a:pt x="0" y="2173181"/>
                  <a:pt x="0" y="210460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2104601"/>
                </a:lnTo>
                <a:cubicBezTo>
                  <a:pt x="5420212" y="2173181"/>
                  <a:pt x="5364332" y="2229061"/>
                  <a:pt x="5295752" y="2229061"/>
                </a:cubicBezTo>
                <a:close/>
              </a:path>
            </a:pathLst>
          </a:custGeom>
          <a:solidFill>
            <a:srgbClr val="62D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"/>
          <p:cNvSpPr/>
          <p:nvPr/>
        </p:nvSpPr>
        <p:spPr>
          <a:xfrm>
            <a:off x="9367528" y="5984033"/>
            <a:ext cx="7000610" cy="2859949"/>
          </a:xfrm>
          <a:custGeom>
            <a:rect b="b" l="l" r="r" t="t"/>
            <a:pathLst>
              <a:path extrusionOk="0" h="2214311" w="5420212">
                <a:moveTo>
                  <a:pt x="5295752" y="2214311"/>
                </a:moveTo>
                <a:lnTo>
                  <a:pt x="124460" y="2214311"/>
                </a:lnTo>
                <a:cubicBezTo>
                  <a:pt x="55880" y="2214311"/>
                  <a:pt x="0" y="2158431"/>
                  <a:pt x="0" y="2089851"/>
                </a:cubicBezTo>
                <a:lnTo>
                  <a:pt x="0" y="124460"/>
                </a:lnTo>
                <a:cubicBezTo>
                  <a:pt x="0" y="55880"/>
                  <a:pt x="55880" y="0"/>
                  <a:pt x="124460" y="0"/>
                </a:cubicBezTo>
                <a:lnTo>
                  <a:pt x="5295752" y="0"/>
                </a:lnTo>
                <a:cubicBezTo>
                  <a:pt x="5364332" y="0"/>
                  <a:pt x="5420212" y="55880"/>
                  <a:pt x="5420212" y="124460"/>
                </a:cubicBezTo>
                <a:lnTo>
                  <a:pt x="5420212" y="2089851"/>
                </a:lnTo>
                <a:cubicBezTo>
                  <a:pt x="5420212" y="2158431"/>
                  <a:pt x="5364332" y="2214311"/>
                  <a:pt x="5295752" y="2214311"/>
                </a:cubicBezTo>
                <a:close/>
              </a:path>
            </a:pathLst>
          </a:custGeom>
          <a:solidFill>
            <a:srgbClr val="62DD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41637" y="113270"/>
            <a:ext cx="1357147" cy="13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3097360">
            <a:off x="15856797" y="4683055"/>
            <a:ext cx="2295444" cy="1698629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8"/>
          <p:cNvSpPr txBox="1"/>
          <p:nvPr/>
        </p:nvSpPr>
        <p:spPr>
          <a:xfrm>
            <a:off x="2365957" y="2953266"/>
            <a:ext cx="5915133" cy="59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Types of Data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2153999" y="6225923"/>
            <a:ext cx="6127091" cy="59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Data description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9917139" y="2953266"/>
            <a:ext cx="5915133" cy="596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Sourced from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9957515" y="3898739"/>
            <a:ext cx="5915133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C</a:t>
            </a:r>
            <a:r>
              <a:rPr lang="en-US" sz="2100" u="non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ity-wise official crime data portal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5029087" y="675196"/>
            <a:ext cx="7548711" cy="8938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ABOUT THE DATA</a:t>
            </a:r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2949992" y="3869856"/>
            <a:ext cx="4940350" cy="727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Details of various crimes reported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 in LA &amp; Chicago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2799152" y="6921301"/>
            <a:ext cx="4748098" cy="1470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0A3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Details of the offense type,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0A3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Location particulars for incidents occurred</a:t>
            </a:r>
            <a:endParaRPr/>
          </a:p>
          <a:p>
            <a:pPr indent="-226695" lvl="1" marL="45339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0A3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50A30"/>
                </a:solidFill>
                <a:latin typeface="Open Sans"/>
                <a:ea typeface="Open Sans"/>
                <a:cs typeface="Open Sans"/>
                <a:sym typeface="Open Sans"/>
              </a:rPr>
              <a:t>Date and time details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9452841" y="6566963"/>
            <a:ext cx="6716400" cy="16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26695" lvl="1" marL="45339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0A30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https://data.cityofchicago.org/Public-Safety/Crimes-2001-to-Present/ijzp</a:t>
            </a:r>
            <a:r>
              <a:rPr lang="en-US" sz="2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-</a:t>
            </a:r>
            <a:r>
              <a:rPr b="0" i="0" lang="en-US" sz="21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7"/>
              </a:rPr>
              <a:t>q8t2</a:t>
            </a:r>
            <a:endParaRPr/>
          </a:p>
          <a:p>
            <a:pPr indent="-226695" lvl="1" marL="45339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0A30"/>
              </a:buClr>
              <a:buSzPts val="2100"/>
              <a:buFont typeface="Arial"/>
              <a:buChar char="•"/>
            </a:pPr>
            <a:r>
              <a:rPr b="0" i="0" lang="en-US" sz="2100" u="sng" cap="none" strike="noStrike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8"/>
              </a:rPr>
              <a:t>https://data.lacity.org/Public-Safety/Crime-Data-from-2020-to-Present/2nrs-mtv8</a:t>
            </a:r>
            <a:endParaRPr/>
          </a:p>
        </p:txBody>
      </p:sp>
      <p:sp>
        <p:nvSpPr>
          <p:cNvPr id="233" name="Google Shape;233;p8"/>
          <p:cNvSpPr/>
          <p:nvPr/>
        </p:nvSpPr>
        <p:spPr>
          <a:xfrm>
            <a:off x="-333948" y="9932499"/>
            <a:ext cx="19573576" cy="1241847"/>
          </a:xfrm>
          <a:custGeom>
            <a:rect b="b" l="l" r="r" t="t"/>
            <a:pathLst>
              <a:path extrusionOk="0" h="453029" w="7140494">
                <a:moveTo>
                  <a:pt x="0" y="0"/>
                </a:moveTo>
                <a:lnTo>
                  <a:pt x="7140494" y="0"/>
                </a:lnTo>
                <a:lnTo>
                  <a:pt x="7140494" y="453029"/>
                </a:lnTo>
                <a:lnTo>
                  <a:pt x="0" y="453029"/>
                </a:lnTo>
                <a:close/>
              </a:path>
            </a:pathLst>
          </a:custGeom>
          <a:solidFill>
            <a:srgbClr val="62DBDF"/>
          </a:solidFill>
          <a:ln>
            <a:noFill/>
          </a:ln>
        </p:spPr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9"/>
          <p:cNvSpPr/>
          <p:nvPr/>
        </p:nvSpPr>
        <p:spPr>
          <a:xfrm>
            <a:off x="425334" y="1583690"/>
            <a:ext cx="18637425" cy="11357154"/>
          </a:xfrm>
          <a:custGeom>
            <a:rect b="b" l="l" r="r" t="t"/>
            <a:pathLst>
              <a:path extrusionOk="0" h="4169472" w="6842227">
                <a:moveTo>
                  <a:pt x="0" y="0"/>
                </a:moveTo>
                <a:lnTo>
                  <a:pt x="6842227" y="0"/>
                </a:lnTo>
                <a:lnTo>
                  <a:pt x="6842227" y="4169472"/>
                </a:lnTo>
                <a:lnTo>
                  <a:pt x="0" y="4169472"/>
                </a:lnTo>
                <a:close/>
              </a:path>
            </a:pathLst>
          </a:custGeom>
          <a:solidFill>
            <a:srgbClr val="5CE1E6">
              <a:alpha val="63921"/>
            </a:srgbClr>
          </a:solidFill>
          <a:ln>
            <a:noFill/>
          </a:ln>
        </p:spPr>
      </p:sp>
      <p:pic>
        <p:nvPicPr>
          <p:cNvPr id="243" name="Google Shape;24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7543526">
            <a:off x="-1160124" y="4720732"/>
            <a:ext cx="13939080" cy="1393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9"/>
          <p:cNvPicPr preferRelativeResize="0"/>
          <p:nvPr/>
        </p:nvPicPr>
        <p:blipFill rotWithShape="1">
          <a:blip r:embed="rId4">
            <a:alphaModFix amt="72000"/>
          </a:blip>
          <a:srcRect b="0" l="0" r="0" t="0"/>
          <a:stretch/>
        </p:blipFill>
        <p:spPr>
          <a:xfrm>
            <a:off x="5809416" y="4034315"/>
            <a:ext cx="6144642" cy="614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9"/>
          <p:cNvPicPr preferRelativeResize="0"/>
          <p:nvPr/>
        </p:nvPicPr>
        <p:blipFill rotWithShape="1">
          <a:blip r:embed="rId5">
            <a:alphaModFix amt="86000"/>
          </a:blip>
          <a:srcRect b="0" l="0" r="0" t="0"/>
          <a:stretch/>
        </p:blipFill>
        <p:spPr>
          <a:xfrm>
            <a:off x="10263191" y="1962704"/>
            <a:ext cx="6144642" cy="6144642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9"/>
          <p:cNvSpPr txBox="1"/>
          <p:nvPr/>
        </p:nvSpPr>
        <p:spPr>
          <a:xfrm>
            <a:off x="11710461" y="4208826"/>
            <a:ext cx="3617495" cy="20714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CO-CODE TOGETHER,DATA CLEANING, EASY TO ACCESS S3 BUCKET</a:t>
            </a:r>
            <a:endParaRPr/>
          </a:p>
        </p:txBody>
      </p:sp>
      <p:pic>
        <p:nvPicPr>
          <p:cNvPr id="247" name="Google Shape;247;p9"/>
          <p:cNvPicPr preferRelativeResize="0"/>
          <p:nvPr/>
        </p:nvPicPr>
        <p:blipFill rotWithShape="1">
          <a:blip r:embed="rId6">
            <a:alphaModFix amt="90000"/>
          </a:blip>
          <a:srcRect b="0" l="0" r="0" t="0"/>
          <a:stretch/>
        </p:blipFill>
        <p:spPr>
          <a:xfrm>
            <a:off x="1346143" y="1962704"/>
            <a:ext cx="6144642" cy="6144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527665" y="7485189"/>
            <a:ext cx="3760335" cy="2693767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9"/>
          <p:cNvSpPr txBox="1"/>
          <p:nvPr/>
        </p:nvSpPr>
        <p:spPr>
          <a:xfrm>
            <a:off x="2320449" y="3386734"/>
            <a:ext cx="3617495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AWS SSO</a:t>
            </a:r>
            <a:endParaRPr/>
          </a:p>
        </p:txBody>
      </p:sp>
      <p:sp>
        <p:nvSpPr>
          <p:cNvPr id="250" name="Google Shape;250;p9"/>
          <p:cNvSpPr txBox="1"/>
          <p:nvPr/>
        </p:nvSpPr>
        <p:spPr>
          <a:xfrm>
            <a:off x="10263191" y="3386734"/>
            <a:ext cx="6144642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GOOGLE COLAB</a:t>
            </a:r>
            <a:endParaRPr/>
          </a:p>
        </p:txBody>
      </p:sp>
      <p:sp>
        <p:nvSpPr>
          <p:cNvPr id="251" name="Google Shape;251;p9"/>
          <p:cNvSpPr txBox="1"/>
          <p:nvPr/>
        </p:nvSpPr>
        <p:spPr>
          <a:xfrm>
            <a:off x="7903936" y="5386896"/>
            <a:ext cx="1955602" cy="5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3914180" y="213805"/>
            <a:ext cx="10459641" cy="12268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199">
                <a:solidFill>
                  <a:srgbClr val="00393B"/>
                </a:solidFill>
                <a:latin typeface="Open Sans"/>
                <a:ea typeface="Open Sans"/>
                <a:cs typeface="Open Sans"/>
                <a:sym typeface="Open Sans"/>
              </a:rPr>
              <a:t>COLLABORATIVE TOOLS 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7276603" y="6071221"/>
            <a:ext cx="3210267" cy="18310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VERSION CONTROL,  </a:t>
            </a:r>
            <a:endParaRPr/>
          </a:p>
          <a:p>
            <a:pPr indent="0" lvl="0" marL="0" marR="0" rtl="0" algn="ctr">
              <a:lnSpc>
                <a:spcPct val="158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7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HELPED US MAKE SEPARATE CHANGES TO THE SAME CODE.</a:t>
            </a:r>
            <a:endParaRPr/>
          </a:p>
        </p:txBody>
      </p:sp>
      <p:sp>
        <p:nvSpPr>
          <p:cNvPr id="254" name="Google Shape;254;p9"/>
          <p:cNvSpPr/>
          <p:nvPr/>
        </p:nvSpPr>
        <p:spPr>
          <a:xfrm rot="-5400000">
            <a:off x="-3893051" y="5316046"/>
            <a:ext cx="9242792" cy="65500"/>
          </a:xfrm>
          <a:prstGeom prst="rect">
            <a:avLst/>
          </a:prstGeom>
          <a:solidFill>
            <a:srgbClr val="19191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"/>
          <p:cNvSpPr txBox="1"/>
          <p:nvPr/>
        </p:nvSpPr>
        <p:spPr>
          <a:xfrm>
            <a:off x="2447004" y="4208826"/>
            <a:ext cx="3617495" cy="1547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CREATE, CONNECT AND SHARE ACROSS AWS SERVICES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